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11" r:id="rId1"/>
  </p:sldMasterIdLst>
  <p:notesMasterIdLst>
    <p:notesMasterId r:id="rId45"/>
  </p:notesMasterIdLst>
  <p:handoutMasterIdLst>
    <p:handoutMasterId r:id="rId46"/>
  </p:handoutMasterIdLst>
  <p:sldIdLst>
    <p:sldId id="315" r:id="rId2"/>
    <p:sldId id="407" r:id="rId3"/>
    <p:sldId id="314" r:id="rId4"/>
    <p:sldId id="311" r:id="rId5"/>
    <p:sldId id="312" r:id="rId6"/>
    <p:sldId id="313" r:id="rId7"/>
    <p:sldId id="406" r:id="rId8"/>
    <p:sldId id="373" r:id="rId9"/>
    <p:sldId id="368" r:id="rId10"/>
    <p:sldId id="367" r:id="rId11"/>
    <p:sldId id="377" r:id="rId12"/>
    <p:sldId id="378" r:id="rId13"/>
    <p:sldId id="379" r:id="rId14"/>
    <p:sldId id="381" r:id="rId15"/>
    <p:sldId id="382" r:id="rId16"/>
    <p:sldId id="383" r:id="rId17"/>
    <p:sldId id="319" r:id="rId18"/>
    <p:sldId id="320" r:id="rId19"/>
    <p:sldId id="321" r:id="rId20"/>
    <p:sldId id="322" r:id="rId21"/>
    <p:sldId id="335" r:id="rId22"/>
    <p:sldId id="365" r:id="rId23"/>
    <p:sldId id="334" r:id="rId24"/>
    <p:sldId id="360" r:id="rId25"/>
    <p:sldId id="361" r:id="rId26"/>
    <p:sldId id="362" r:id="rId27"/>
    <p:sldId id="388" r:id="rId28"/>
    <p:sldId id="405" r:id="rId29"/>
    <p:sldId id="386" r:id="rId30"/>
    <p:sldId id="387" r:id="rId31"/>
    <p:sldId id="402" r:id="rId32"/>
    <p:sldId id="400" r:id="rId33"/>
    <p:sldId id="401" r:id="rId34"/>
    <p:sldId id="396" r:id="rId35"/>
    <p:sldId id="397" r:id="rId36"/>
    <p:sldId id="352" r:id="rId37"/>
    <p:sldId id="353" r:id="rId38"/>
    <p:sldId id="392" r:id="rId39"/>
    <p:sldId id="393" r:id="rId40"/>
    <p:sldId id="394" r:id="rId41"/>
    <p:sldId id="398" r:id="rId42"/>
    <p:sldId id="408" r:id="rId43"/>
    <p:sldId id="403" r:id="rId4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FF"/>
    <a:srgbClr val="0033CC"/>
    <a:srgbClr val="1010C0"/>
    <a:srgbClr val="E3DBD3"/>
    <a:srgbClr val="E6E3D0"/>
    <a:srgbClr val="E1DEC5"/>
    <a:srgbClr val="8F6D58"/>
    <a:srgbClr val="906D58"/>
    <a:srgbClr val="EDE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5" autoAdjust="0"/>
    <p:restoredTop sz="81884" autoAdjust="0"/>
  </p:normalViewPr>
  <p:slideViewPr>
    <p:cSldViewPr>
      <p:cViewPr varScale="1">
        <p:scale>
          <a:sx n="91" d="100"/>
          <a:sy n="91"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955D8F9-A22A-4198-A52C-73DD2F1751D7}" type="datetimeFigureOut">
              <a:rPr lang="fr-FR" smtClean="0"/>
              <a:pPr/>
              <a:t>25/01/2019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C476E51-DD0E-4556-8164-54D448949B12}" type="slidenum">
              <a:rPr lang="fr-FR" smtClean="0"/>
              <a:pPr/>
              <a:t>‹N°›</a:t>
            </a:fld>
            <a:endParaRPr lang="fr-FR"/>
          </a:p>
        </p:txBody>
      </p:sp>
    </p:spTree>
    <p:extLst>
      <p:ext uri="{BB962C8B-B14F-4D97-AF65-F5344CB8AC3E}">
        <p14:creationId xmlns="" xmlns:p14="http://schemas.microsoft.com/office/powerpoint/2010/main" val="100592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E07E1A5-43BF-4BAE-937A-20904FFA7462}" type="datetimeFigureOut">
              <a:rPr lang="fr-FR" smtClean="0"/>
              <a:pPr/>
              <a:t>25/01/2019</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9AFA2ED-B242-4C4E-98FD-B543565D555A}" type="slidenum">
              <a:rPr lang="fr-FR" smtClean="0"/>
              <a:pPr/>
              <a:t>‹N°›</a:t>
            </a:fld>
            <a:endParaRPr lang="fr-FR"/>
          </a:p>
        </p:txBody>
      </p:sp>
    </p:spTree>
    <p:extLst>
      <p:ext uri="{BB962C8B-B14F-4D97-AF65-F5344CB8AC3E}">
        <p14:creationId xmlns="" xmlns:p14="http://schemas.microsoft.com/office/powerpoint/2010/main" val="269263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360459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195012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324334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220459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103279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340867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83977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121810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AFDEE43-142E-4398-8AB8-2CDF5D3EDDDD}" type="slidenum">
              <a:rPr/>
              <a:pPr lvl="0"/>
              <a:t>24</a:t>
            </a:fld>
            <a:endParaRPr lang="fr-FR"/>
          </a:p>
        </p:txBody>
      </p:sp>
      <p:sp>
        <p:nvSpPr>
          <p:cNvPr id="2" name="Espace réservé de l'image des diapositives 1"/>
          <p:cNvSpPr>
            <a:spLocks noGrp="1" noRot="1" noChangeAspect="1" noResize="1"/>
          </p:cNvSpPr>
          <p:nvPr>
            <p:ph type="sldImg"/>
          </p:nvPr>
        </p:nvSpPr>
        <p:spPr>
          <a:xfrm>
            <a:off x="915988" y="754063"/>
            <a:ext cx="4962525" cy="3722687"/>
          </a:xfrm>
          <a:solidFill>
            <a:srgbClr val="CFE7F5"/>
          </a:solidFill>
          <a:ln w="25400">
            <a:solidFill>
              <a:srgbClr val="808080"/>
            </a:solidFill>
            <a:prstDash val="solid"/>
          </a:ln>
        </p:spPr>
      </p:sp>
      <p:sp>
        <p:nvSpPr>
          <p:cNvPr id="3" name="Text Box 2"/>
          <p:cNvSpPr/>
          <p:nvPr/>
        </p:nvSpPr>
        <p:spPr>
          <a:xfrm>
            <a:off x="679680" y="4715280"/>
            <a:ext cx="5437800" cy="446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Tree>
    <p:extLst>
      <p:ext uri="{BB962C8B-B14F-4D97-AF65-F5344CB8AC3E}">
        <p14:creationId xmlns="" xmlns:p14="http://schemas.microsoft.com/office/powerpoint/2010/main" val="3570322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AFDEE43-142E-4398-8AB8-2CDF5D3EDDDD}" type="slidenum">
              <a:rPr/>
              <a:pPr lvl="0"/>
              <a:t>25</a:t>
            </a:fld>
            <a:endParaRPr lang="fr-FR"/>
          </a:p>
        </p:txBody>
      </p:sp>
      <p:sp>
        <p:nvSpPr>
          <p:cNvPr id="2" name="Espace réservé de l'image des diapositives 1"/>
          <p:cNvSpPr>
            <a:spLocks noGrp="1" noRot="1" noChangeAspect="1" noResize="1"/>
          </p:cNvSpPr>
          <p:nvPr>
            <p:ph type="sldImg"/>
          </p:nvPr>
        </p:nvSpPr>
        <p:spPr>
          <a:xfrm>
            <a:off x="915988" y="754063"/>
            <a:ext cx="4962525" cy="3722687"/>
          </a:xfrm>
          <a:solidFill>
            <a:srgbClr val="CFE7F5"/>
          </a:solidFill>
          <a:ln w="25400">
            <a:solidFill>
              <a:srgbClr val="808080"/>
            </a:solidFill>
            <a:prstDash val="solid"/>
          </a:ln>
        </p:spPr>
      </p:sp>
      <p:sp>
        <p:nvSpPr>
          <p:cNvPr id="3" name="Text Box 2"/>
          <p:cNvSpPr/>
          <p:nvPr/>
        </p:nvSpPr>
        <p:spPr>
          <a:xfrm>
            <a:off x="679680" y="4715280"/>
            <a:ext cx="5437800" cy="446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Tree>
    <p:extLst>
      <p:ext uri="{BB962C8B-B14F-4D97-AF65-F5344CB8AC3E}">
        <p14:creationId xmlns="" xmlns:p14="http://schemas.microsoft.com/office/powerpoint/2010/main" val="233533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679680" y="4715280"/>
            <a:ext cx="5437800" cy="446652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 xmlns:p14="http://schemas.microsoft.com/office/powerpoint/2010/main" val="51950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495517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679680" y="4715280"/>
            <a:ext cx="5437800" cy="446652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 xmlns:p14="http://schemas.microsoft.com/office/powerpoint/2010/main" val="325970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679680" y="4715280"/>
            <a:ext cx="5437440" cy="44661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 xmlns:p14="http://schemas.microsoft.com/office/powerpoint/2010/main" val="195222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679680" y="4715280"/>
            <a:ext cx="5437440" cy="446616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 xmlns:p14="http://schemas.microsoft.com/office/powerpoint/2010/main" val="104365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4955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49551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49551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224486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268866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915988" y="754063"/>
            <a:ext cx="4962525" cy="3722687"/>
          </a:xfrm>
          <a:solidFill>
            <a:srgbClr val="FFFFFF"/>
          </a:solidFill>
          <a:ln>
            <a:solidFill>
              <a:srgbClr val="000000"/>
            </a:solidFill>
            <a:miter lim="800000"/>
          </a:ln>
        </p:spPr>
      </p:sp>
      <p:sp>
        <p:nvSpPr>
          <p:cNvPr id="13315" name="Text Box 2"/>
          <p:cNvSpPr txBox="1">
            <a:spLocks noChangeArrowheads="1"/>
          </p:cNvSpPr>
          <p:nvPr/>
        </p:nvSpPr>
        <p:spPr bwMode="auto">
          <a:xfrm>
            <a:off x="679768" y="4715153"/>
            <a:ext cx="5438140" cy="4466987"/>
          </a:xfrm>
          <a:prstGeom prst="rect">
            <a:avLst/>
          </a:prstGeom>
          <a:noFill/>
          <a:ln w="9525">
            <a:noFill/>
            <a:round/>
            <a:headEnd/>
            <a:tailEnd/>
          </a:ln>
        </p:spPr>
        <p:txBody>
          <a:bodyPr wrap="none" anchor="ctr"/>
          <a:lstStyle/>
          <a:p>
            <a:endParaRPr lang="fr-FR"/>
          </a:p>
        </p:txBody>
      </p:sp>
    </p:spTree>
    <p:extLst>
      <p:ext uri="{BB962C8B-B14F-4D97-AF65-F5344CB8AC3E}">
        <p14:creationId xmlns="" xmlns:p14="http://schemas.microsoft.com/office/powerpoint/2010/main" val="299786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AFDEE43-142E-4398-8AB8-2CDF5D3EDDDD}" type="slidenum">
              <a:rPr/>
              <a:pPr lvl="0"/>
              <a:t>14</a:t>
            </a:fld>
            <a:endParaRPr lang="fr-FR"/>
          </a:p>
        </p:txBody>
      </p:sp>
      <p:sp>
        <p:nvSpPr>
          <p:cNvPr id="2" name="Espace réservé de l'image des diapositives 1"/>
          <p:cNvSpPr>
            <a:spLocks noGrp="1" noRot="1" noChangeAspect="1" noResize="1"/>
          </p:cNvSpPr>
          <p:nvPr>
            <p:ph type="sldImg"/>
          </p:nvPr>
        </p:nvSpPr>
        <p:spPr>
          <a:xfrm>
            <a:off x="915988" y="754063"/>
            <a:ext cx="4962525" cy="3722687"/>
          </a:xfrm>
          <a:solidFill>
            <a:srgbClr val="CFE7F5"/>
          </a:solidFill>
          <a:ln w="25400">
            <a:solidFill>
              <a:srgbClr val="808080"/>
            </a:solidFill>
            <a:prstDash val="solid"/>
          </a:ln>
        </p:spPr>
      </p:sp>
      <p:sp>
        <p:nvSpPr>
          <p:cNvPr id="3" name="Text Box 2"/>
          <p:cNvSpPr/>
          <p:nvPr/>
        </p:nvSpPr>
        <p:spPr>
          <a:xfrm>
            <a:off x="679680" y="4715280"/>
            <a:ext cx="5437800" cy="446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Tree>
    <p:extLst>
      <p:ext uri="{BB962C8B-B14F-4D97-AF65-F5344CB8AC3E}">
        <p14:creationId xmlns="" xmlns:p14="http://schemas.microsoft.com/office/powerpoint/2010/main" val="29620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BFD2CC6D-F712-458C-A3D4-3DE43376A284}"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D5C0D3C5-97EC-40A4-A7F4-6B86870649D1}"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D4AAE78-F41F-4613-BC54-7F2EC643696B}"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A8A87C56-7B0A-47F6-ADD1-18321E430690}"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DBCC4CC-2B38-4BFA-89D4-B84C794F46C2}"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FE233CCF-08F8-449F-B327-79AF42FA1F2F}"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4021535D-4F56-412D-8705-AD980FA6FB37}"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AB61E07-9FB0-4985-A3C4-C56540FCDB3D}"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683BEE52-0F32-4714-9E18-6D50549588B5}"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0FA311A2-86C3-4A78-9CDB-62A849149F7A}"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4E0C8F0-E721-4111-B91C-A7E1D2EE1294}" type="slidenum">
              <a:rPr lang="fr-FR" smtClean="0"/>
              <a:pPr>
                <a:defRPr/>
              </a:pPr>
              <a:t>‹N°›</a:t>
            </a:fld>
            <a:endParaRPr lang="fr-FR"/>
          </a:p>
        </p:txBody>
      </p:sp>
    </p:spTree>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5D9C3C-505A-442F-882E-A9DA92CAD6A1}"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circl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quandjepasselebac.education.fr/" TargetMode="External"/><Relationship Id="rId2" Type="http://schemas.openxmlformats.org/officeDocument/2006/relationships/hyperlink" Target="http://www.secondes2018-2019.f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16832"/>
            <a:ext cx="8856983" cy="4392488"/>
          </a:xfrm>
        </p:spPr>
        <p:txBody>
          <a:bodyPr>
            <a:normAutofit fontScale="90000"/>
          </a:bodyPr>
          <a:lstStyle/>
          <a:p>
            <a:pPr algn="ctr"/>
            <a:r>
              <a:rPr lang="fr-FR" sz="4000" dirty="0" smtClean="0">
                <a:solidFill>
                  <a:srgbClr val="0033CC"/>
                </a:solidFill>
                <a:latin typeface="Arial Black" pitchFamily="34" charset="0"/>
              </a:rPr>
              <a:t/>
            </a:r>
            <a:br>
              <a:rPr lang="fr-FR" sz="4000" dirty="0" smtClean="0">
                <a:solidFill>
                  <a:srgbClr val="0033CC"/>
                </a:solidFill>
                <a:latin typeface="Arial Black" pitchFamily="34" charset="0"/>
              </a:rPr>
            </a:br>
            <a:r>
              <a:rPr lang="fr-FR" sz="4000" dirty="0" smtClean="0">
                <a:solidFill>
                  <a:srgbClr val="0033CC"/>
                </a:solidFill>
                <a:latin typeface="Arial Black" pitchFamily="34" charset="0"/>
              </a:rPr>
              <a:t/>
            </a:r>
            <a:br>
              <a:rPr lang="fr-FR" sz="4000" dirty="0" smtClean="0">
                <a:solidFill>
                  <a:srgbClr val="0033CC"/>
                </a:solidFill>
                <a:latin typeface="Arial Black" pitchFamily="34" charset="0"/>
              </a:rPr>
            </a:br>
            <a:r>
              <a:rPr lang="fr-FR" sz="3600" dirty="0" smtClean="0">
                <a:solidFill>
                  <a:srgbClr val="0033CC"/>
                </a:solidFill>
                <a:latin typeface="Arial Black" pitchFamily="34" charset="0"/>
              </a:rPr>
              <a:t>Présentation des Enseignements de Spécialité en 1ère Générale </a:t>
            </a:r>
            <a:br>
              <a:rPr lang="fr-FR" sz="3600" dirty="0" smtClean="0">
                <a:solidFill>
                  <a:srgbClr val="0033CC"/>
                </a:solidFill>
                <a:latin typeface="Arial Black" pitchFamily="34" charset="0"/>
              </a:rPr>
            </a:br>
            <a:r>
              <a:rPr lang="fr-FR" sz="3600" dirty="0" smtClean="0">
                <a:solidFill>
                  <a:srgbClr val="0033CC"/>
                </a:solidFill>
                <a:latin typeface="Arial Black" pitchFamily="34" charset="0"/>
              </a:rPr>
              <a:t>Aux parents de Seconde</a:t>
            </a:r>
            <a:br>
              <a:rPr lang="fr-FR" sz="3600" dirty="0" smtClean="0">
                <a:solidFill>
                  <a:srgbClr val="0033CC"/>
                </a:solidFill>
                <a:latin typeface="Arial Black" pitchFamily="34" charset="0"/>
              </a:rPr>
            </a:br>
            <a:r>
              <a:rPr lang="fr-FR" sz="3600" dirty="0" smtClean="0">
                <a:solidFill>
                  <a:srgbClr val="0033CC"/>
                </a:solidFill>
                <a:latin typeface="Arial Black" pitchFamily="34" charset="0"/>
              </a:rPr>
              <a:t>Jeudi 24 janvier 2019 :</a:t>
            </a:r>
            <a:br>
              <a:rPr lang="fr-FR" sz="3600" dirty="0" smtClean="0">
                <a:solidFill>
                  <a:srgbClr val="0033CC"/>
                </a:solidFill>
                <a:latin typeface="Arial Black" pitchFamily="34" charset="0"/>
              </a:rPr>
            </a:br>
            <a:r>
              <a:rPr lang="fr-FR" sz="3600" dirty="0" smtClean="0">
                <a:solidFill>
                  <a:srgbClr val="0033CC"/>
                </a:solidFill>
                <a:latin typeface="Arial Black" pitchFamily="34" charset="0"/>
              </a:rPr>
              <a:t/>
            </a:r>
            <a:br>
              <a:rPr lang="fr-FR" sz="3600" dirty="0" smtClean="0">
                <a:solidFill>
                  <a:srgbClr val="0033CC"/>
                </a:solidFill>
                <a:latin typeface="Arial Black" pitchFamily="34" charset="0"/>
              </a:rPr>
            </a:br>
            <a:r>
              <a:rPr lang="fr-FR" sz="3600" i="1" dirty="0" smtClean="0">
                <a:solidFill>
                  <a:srgbClr val="0033CC"/>
                </a:solidFill>
                <a:latin typeface="Arial Black" pitchFamily="34" charset="0"/>
              </a:rPr>
              <a:t>« Une réforme pour personnaliser le parcours scolaire du lycéen », dans une certaine mesure.</a:t>
            </a:r>
            <a:r>
              <a:rPr lang="fr-FR" sz="4000" dirty="0" smtClean="0">
                <a:solidFill>
                  <a:srgbClr val="0033CC"/>
                </a:solidFill>
                <a:latin typeface="Arial Black" pitchFamily="34" charset="0"/>
              </a:rPr>
              <a:t/>
            </a:r>
            <a:br>
              <a:rPr lang="fr-FR" sz="4000" dirty="0" smtClean="0">
                <a:solidFill>
                  <a:srgbClr val="0033CC"/>
                </a:solidFill>
                <a:latin typeface="Arial Black" pitchFamily="34" charset="0"/>
              </a:rPr>
            </a:br>
            <a:r>
              <a:rPr lang="fr-FR" sz="4000" dirty="0" smtClean="0">
                <a:solidFill>
                  <a:srgbClr val="0033CC"/>
                </a:solidFill>
                <a:latin typeface="Arial Black" pitchFamily="34" charset="0"/>
              </a:rPr>
              <a:t/>
            </a:r>
            <a:br>
              <a:rPr lang="fr-FR" sz="4000" dirty="0" smtClean="0">
                <a:solidFill>
                  <a:srgbClr val="0033CC"/>
                </a:solidFill>
                <a:latin typeface="Arial Black" pitchFamily="34" charset="0"/>
              </a:rPr>
            </a:br>
            <a:endParaRPr lang="fr-FR" sz="4000" dirty="0"/>
          </a:p>
        </p:txBody>
      </p:sp>
      <p:pic>
        <p:nvPicPr>
          <p:cNvPr id="6" name="Image 5"/>
          <p:cNvPicPr>
            <a:picLocks noChangeAspect="1"/>
          </p:cNvPicPr>
          <p:nvPr/>
        </p:nvPicPr>
        <p:blipFill>
          <a:blip r:embed="rId2" cstate="print"/>
          <a:stretch>
            <a:fillRect/>
          </a:stretch>
        </p:blipFill>
        <p:spPr>
          <a:xfrm>
            <a:off x="467543" y="476672"/>
            <a:ext cx="1844691" cy="855712"/>
          </a:xfrm>
          <a:prstGeom prst="rect">
            <a:avLst/>
          </a:prstGeom>
        </p:spPr>
      </p:pic>
      <p:pic>
        <p:nvPicPr>
          <p:cNvPr id="7" name="Image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9765" y="282471"/>
            <a:ext cx="2505075" cy="1414145"/>
          </a:xfrm>
          <a:prstGeom prst="rect">
            <a:avLst/>
          </a:prstGeom>
          <a:noFill/>
          <a:ln>
            <a:noFill/>
          </a:ln>
        </p:spPr>
      </p:pic>
    </p:spTree>
    <p:extLst>
      <p:ext uri="{BB962C8B-B14F-4D97-AF65-F5344CB8AC3E}">
        <p14:creationId xmlns="" xmlns:p14="http://schemas.microsoft.com/office/powerpoint/2010/main" val="158048622"/>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323528" y="188640"/>
            <a:ext cx="8352927" cy="6336704"/>
          </a:xfrm>
          <a:prstGeom prst="rect">
            <a:avLst/>
          </a:prstGeom>
        </p:spPr>
      </p:pic>
    </p:spTree>
    <p:extLst>
      <p:ext uri="{BB962C8B-B14F-4D97-AF65-F5344CB8AC3E}">
        <p14:creationId xmlns="" xmlns:p14="http://schemas.microsoft.com/office/powerpoint/2010/main" val="1384589604"/>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5881" y="188640"/>
            <a:ext cx="9144000" cy="1296144"/>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solidFill>
                  <a:srgbClr val="003366"/>
                </a:solidFill>
                <a:latin typeface="Calibri Light" pitchFamily="32" charset="0"/>
              </a:rPr>
              <a:t>ENSEIGNEMENT DE SPÉCIALITÉ :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FF0000"/>
                </a:solidFill>
                <a:latin typeface="Calibri Light" panose="020F0302020204030204" pitchFamily="34" charset="0"/>
                <a:cs typeface="Calibri" panose="020F0502020204030204" pitchFamily="34" charset="0"/>
              </a:rPr>
              <a:t>HISTOIRE-GÉOGRAPHIE, GÉOPOLITIQUE, SCIENCES POLITIQUES</a:t>
            </a:r>
            <a:endParaRPr lang="fr-FR" b="1" dirty="0">
              <a:solidFill>
                <a:srgbClr val="FF0000"/>
              </a:solidFill>
              <a:latin typeface="Calibri Light" panose="020F03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xmlns="" id="{00ECB724-EB07-45D8-827D-88C29B548B73}"/>
              </a:ext>
            </a:extLst>
          </p:cNvPr>
          <p:cNvSpPr txBox="1"/>
          <p:nvPr/>
        </p:nvSpPr>
        <p:spPr>
          <a:xfrm>
            <a:off x="472028" y="1610410"/>
            <a:ext cx="8199944" cy="5555367"/>
          </a:xfrm>
          <a:prstGeom prst="rect">
            <a:avLst/>
          </a:prstGeom>
          <a:noFill/>
        </p:spPr>
        <p:txBody>
          <a:bodyPr wrap="square" rtlCol="0">
            <a:spAutoFit/>
          </a:bodyPr>
          <a:lstStyle/>
          <a:p>
            <a:pPr algn="ctr"/>
            <a:r>
              <a:rPr lang="fr-FR" b="1" dirty="0">
                <a:latin typeface="Calibri" panose="020F0502020204030204" pitchFamily="34" charset="0"/>
                <a:cs typeface="Calibri" panose="020F0502020204030204" pitchFamily="34" charset="0"/>
              </a:rPr>
              <a:t>Quelques principes forts dans l’écriture du programme :</a:t>
            </a:r>
          </a:p>
          <a:p>
            <a:pPr marL="342900" indent="-342900" algn="just">
              <a:spcBef>
                <a:spcPts val="1800"/>
              </a:spcBef>
              <a:buFont typeface="Wingdings" panose="05000000000000000000" pitchFamily="2" charset="2"/>
              <a:buChar char="ü"/>
            </a:pPr>
            <a:r>
              <a:rPr lang="fr-FR" sz="2000" b="1" dirty="0">
                <a:latin typeface="Calibri" panose="020F0502020204030204" pitchFamily="34" charset="0"/>
                <a:cs typeface="Calibri" panose="020F0502020204030204" pitchFamily="34" charset="0"/>
              </a:rPr>
              <a:t>Premier principe : </a:t>
            </a:r>
            <a:r>
              <a:rPr lang="fr-FR" sz="2000" dirty="0">
                <a:latin typeface="Calibri" panose="020F0502020204030204" pitchFamily="34" charset="0"/>
                <a:cs typeface="Calibri" panose="020F0502020204030204" pitchFamily="34" charset="0"/>
              </a:rPr>
              <a:t>faire acquérir </a:t>
            </a:r>
            <a:r>
              <a:rPr lang="fr-FR" sz="2000" b="1" dirty="0">
                <a:latin typeface="Calibri" panose="020F0502020204030204" pitchFamily="34" charset="0"/>
                <a:cs typeface="Calibri" panose="020F0502020204030204" pitchFamily="34" charset="0"/>
              </a:rPr>
              <a:t>les clefs de compréhension du monde contemporain.</a:t>
            </a:r>
          </a:p>
          <a:p>
            <a:pPr marL="342900" indent="-342900" algn="just">
              <a:spcBef>
                <a:spcPts val="1200"/>
              </a:spcBef>
              <a:buFont typeface="Wingdings" panose="05000000000000000000" pitchFamily="2" charset="2"/>
              <a:buChar char="ü"/>
            </a:pPr>
            <a:r>
              <a:rPr lang="fr-FR" sz="2000" b="1" dirty="0">
                <a:latin typeface="Calibri" panose="020F0502020204030204" pitchFamily="34" charset="0"/>
                <a:cs typeface="Calibri" panose="020F0502020204030204" pitchFamily="34" charset="0"/>
              </a:rPr>
              <a:t>Deuxième principe : une ouverture</a:t>
            </a:r>
            <a:r>
              <a:rPr lang="fr-FR" sz="2000" dirty="0">
                <a:latin typeface="Calibri" panose="020F0502020204030204" pitchFamily="34" charset="0"/>
                <a:cs typeface="Calibri" panose="020F0502020204030204" pitchFamily="34" charset="0"/>
              </a:rPr>
              <a:t> sur des objets peu explorés dans la scolarité des élèves et </a:t>
            </a:r>
            <a:r>
              <a:rPr lang="fr-FR" sz="2000" b="1" dirty="0">
                <a:latin typeface="Calibri" panose="020F0502020204030204" pitchFamily="34" charset="0"/>
                <a:cs typeface="Calibri" panose="020F0502020204030204" pitchFamily="34" charset="0"/>
              </a:rPr>
              <a:t>un approfondissement </a:t>
            </a:r>
            <a:r>
              <a:rPr lang="fr-FR" sz="2000" dirty="0">
                <a:latin typeface="Calibri" panose="020F0502020204030204" pitchFamily="34" charset="0"/>
                <a:cs typeface="Calibri" panose="020F0502020204030204" pitchFamily="34" charset="0"/>
              </a:rPr>
              <a:t>de l’enseignement commun d’histoire-géographie des classes de première et terminale. </a:t>
            </a:r>
          </a:p>
          <a:p>
            <a:pPr marL="342900" indent="-342900" algn="just">
              <a:spcBef>
                <a:spcPts val="1200"/>
              </a:spcBef>
              <a:spcAft>
                <a:spcPts val="600"/>
              </a:spcAft>
              <a:buFont typeface="Wingdings" panose="05000000000000000000" pitchFamily="2" charset="2"/>
              <a:buChar char="ü"/>
            </a:pPr>
            <a:r>
              <a:rPr lang="fr-FR" sz="2000" b="1" dirty="0">
                <a:latin typeface="Calibri" panose="020F0502020204030204" pitchFamily="34" charset="0"/>
                <a:cs typeface="Calibri" panose="020F0502020204030204" pitchFamily="34" charset="0"/>
              </a:rPr>
              <a:t>Troisième principe </a:t>
            </a:r>
            <a:r>
              <a:rPr lang="fr-FR" sz="2000" dirty="0">
                <a:latin typeface="Calibri" panose="020F0502020204030204" pitchFamily="34" charset="0"/>
                <a:cs typeface="Calibri" panose="020F0502020204030204" pitchFamily="34" charset="0"/>
              </a:rPr>
              <a:t>: chaque thème à l’étude est structuré en 3 temps : </a:t>
            </a:r>
          </a:p>
          <a:p>
            <a:pPr marL="800100" lvl="1" indent="-342900" algn="just">
              <a:spcBef>
                <a:spcPts val="0"/>
              </a:spcBef>
              <a:buFont typeface="Wingdings" panose="05000000000000000000" pitchFamily="2" charset="2"/>
              <a:buChar char="Ø"/>
            </a:pPr>
            <a:r>
              <a:rPr lang="fr-FR" sz="2000" dirty="0">
                <a:latin typeface="Calibri" panose="020F0502020204030204" pitchFamily="34" charset="0"/>
                <a:cs typeface="Calibri" panose="020F0502020204030204" pitchFamily="34" charset="0"/>
              </a:rPr>
              <a:t>L’observation critique d’une situation actuelle,</a:t>
            </a:r>
          </a:p>
          <a:p>
            <a:pPr lvl="1" algn="just">
              <a:spcBef>
                <a:spcPts val="0"/>
              </a:spcBef>
              <a:buFont typeface="Wingdings" panose="05000000000000000000" pitchFamily="2" charset="2"/>
              <a:buChar char="Ø"/>
            </a:pPr>
            <a:r>
              <a:rPr lang="fr-FR" sz="2000" dirty="0">
                <a:latin typeface="Calibri" panose="020F0502020204030204" pitchFamily="34" charset="0"/>
                <a:cs typeface="Calibri" panose="020F0502020204030204" pitchFamily="34" charset="0"/>
              </a:rPr>
              <a:t>  Des approches historique et géographique qui convoquent différentes temporalités et espaces,</a:t>
            </a:r>
          </a:p>
          <a:p>
            <a:pPr lvl="1" algn="just">
              <a:spcBef>
                <a:spcPts val="0"/>
              </a:spcBef>
              <a:buFont typeface="Wingdings" panose="05000000000000000000" pitchFamily="2" charset="2"/>
              <a:buChar char="Ø"/>
            </a:pPr>
            <a:r>
              <a:rPr lang="fr-FR" sz="2000" dirty="0">
                <a:latin typeface="Calibri" panose="020F0502020204030204" pitchFamily="34" charset="0"/>
                <a:cs typeface="Calibri" panose="020F0502020204030204" pitchFamily="34" charset="0"/>
              </a:rPr>
              <a:t>  Une analyse d’une aire géographique ou d’une situation politique 	contemporaine.</a:t>
            </a:r>
          </a:p>
          <a:p>
            <a:pPr marL="0" indent="0" algn="just">
              <a:buNone/>
            </a:pPr>
            <a:endParaRPr lang="fr-FR" dirty="0">
              <a:latin typeface="Calibri" panose="020F0502020204030204" pitchFamily="34" charset="0"/>
              <a:cs typeface="Calibri" panose="020F0502020204030204" pitchFamily="34" charset="0"/>
            </a:endParaRPr>
          </a:p>
          <a:p>
            <a:endParaRPr lang="fr-FR" b="1" dirty="0"/>
          </a:p>
          <a:p>
            <a:endParaRPr lang="fr-FR" dirty="0"/>
          </a:p>
        </p:txBody>
      </p:sp>
    </p:spTree>
    <p:extLst>
      <p:ext uri="{BB962C8B-B14F-4D97-AF65-F5344CB8AC3E}">
        <p14:creationId xmlns="" xmlns:p14="http://schemas.microsoft.com/office/powerpoint/2010/main" val="179674465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F1965D5-036A-4E4F-A102-FF95249867E1}"/>
              </a:ext>
            </a:extLst>
          </p:cNvPr>
          <p:cNvSpPr txBox="1"/>
          <p:nvPr/>
        </p:nvSpPr>
        <p:spPr>
          <a:xfrm>
            <a:off x="755576" y="208340"/>
            <a:ext cx="7760312" cy="830997"/>
          </a:xfrm>
          <a:prstGeom prst="rect">
            <a:avLst/>
          </a:prstGeom>
          <a:noFill/>
        </p:spPr>
        <p:txBody>
          <a:bodyPr wrap="square" rtlCol="0">
            <a:spAutoFit/>
          </a:bodyPr>
          <a:lstStyle/>
          <a:p>
            <a:pPr algn="ctr"/>
            <a:r>
              <a:rPr lang="fr-FR" b="1" dirty="0">
                <a:latin typeface="Calibri" panose="020F0502020204030204" pitchFamily="34" charset="0"/>
                <a:cs typeface="Calibri" panose="020F0502020204030204" pitchFamily="34" charset="0"/>
              </a:rPr>
              <a:t>Cinq thématiques de travail croisant les grilles de lecture : historique, géographique, géopolitique, politique</a:t>
            </a:r>
            <a:endParaRPr lang="fr-FR" dirty="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xmlns="" id="{FA0195B6-6DC3-4E34-AC22-160C4B387A37}"/>
              </a:ext>
            </a:extLst>
          </p:cNvPr>
          <p:cNvSpPr txBox="1"/>
          <p:nvPr/>
        </p:nvSpPr>
        <p:spPr>
          <a:xfrm>
            <a:off x="539552" y="1196752"/>
            <a:ext cx="8136904" cy="5047536"/>
          </a:xfrm>
          <a:prstGeom prst="rect">
            <a:avLst/>
          </a:prstGeom>
          <a:noFill/>
        </p:spPr>
        <p:txBody>
          <a:bodyPr wrap="square" rtlCol="0">
            <a:spAutoFit/>
          </a:bodyPr>
          <a:lstStyle/>
          <a:p>
            <a:pPr marL="0" indent="0" algn="just">
              <a:buNone/>
            </a:pPr>
            <a:r>
              <a:rPr lang="fr-FR" sz="2000" b="1" dirty="0">
                <a:latin typeface="Calibri" panose="020F0502020204030204" pitchFamily="34" charset="0"/>
                <a:cs typeface="Calibri" panose="020F0502020204030204" pitchFamily="34" charset="0"/>
              </a:rPr>
              <a:t>Thème 1 - Comprendre un régime politique : la démocratie </a:t>
            </a:r>
            <a:r>
              <a:rPr lang="fr-FR" sz="2000" dirty="0">
                <a:latin typeface="Calibri" panose="020F0502020204030204" pitchFamily="34" charset="0"/>
                <a:cs typeface="Calibri" panose="020F0502020204030204" pitchFamily="34" charset="0"/>
              </a:rPr>
              <a:t>: objet qui se pense ( Athènes au V</a:t>
            </a:r>
            <a:r>
              <a:rPr lang="fr-FR" sz="2000" baseline="30000" dirty="0">
                <a:latin typeface="Calibri" panose="020F0502020204030204" pitchFamily="34" charset="0"/>
                <a:cs typeface="Calibri" panose="020F0502020204030204" pitchFamily="34" charset="0"/>
              </a:rPr>
              <a:t>e</a:t>
            </a:r>
            <a:r>
              <a:rPr lang="fr-FR" sz="2000" dirty="0">
                <a:latin typeface="Calibri" panose="020F0502020204030204" pitchFamily="34" charset="0"/>
                <a:cs typeface="Calibri" panose="020F0502020204030204" pitchFamily="34" charset="0"/>
              </a:rPr>
              <a:t> s, la démocratie américaine), qui subit des crises, qui interroge le fonctionnement de l’UE aujourd’hui.</a:t>
            </a:r>
          </a:p>
          <a:p>
            <a:pPr marL="0" indent="0" algn="just">
              <a:spcBef>
                <a:spcPts val="300"/>
              </a:spcBef>
              <a:buNone/>
            </a:pPr>
            <a:r>
              <a:rPr lang="fr-FR" sz="2000" b="1" dirty="0">
                <a:latin typeface="Calibri" panose="020F0502020204030204" pitchFamily="34" charset="0"/>
                <a:cs typeface="Calibri" panose="020F0502020204030204" pitchFamily="34" charset="0"/>
              </a:rPr>
              <a:t>Thème 2 - Analyser les dynamiques des puissances internationales : </a:t>
            </a:r>
            <a:r>
              <a:rPr lang="fr-FR" sz="2000" dirty="0">
                <a:latin typeface="Calibri" panose="020F0502020204030204" pitchFamily="34" charset="0"/>
                <a:cs typeface="Calibri" panose="020F0502020204030204" pitchFamily="34" charset="0"/>
              </a:rPr>
              <a:t>leur essor et leur déclin (l’empire Ottoman, la Russie depuis 1991), les nouvelles formes de la puissance.</a:t>
            </a:r>
          </a:p>
          <a:p>
            <a:pPr marL="0" indent="0" algn="just">
              <a:spcBef>
                <a:spcPts val="300"/>
              </a:spcBef>
              <a:buNone/>
            </a:pPr>
            <a:r>
              <a:rPr lang="fr-FR" sz="2000" b="1" dirty="0">
                <a:latin typeface="Calibri" panose="020F0502020204030204" pitchFamily="34" charset="0"/>
                <a:cs typeface="Calibri" panose="020F0502020204030204" pitchFamily="34" charset="0"/>
              </a:rPr>
              <a:t>Thème 3 - Etudier les divisions politiques du monde : les frontières </a:t>
            </a:r>
            <a:r>
              <a:rPr lang="fr-FR"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tracer les frontières (ex Corée), les frontières en débat, le droit de la mer.</a:t>
            </a:r>
          </a:p>
          <a:p>
            <a:pPr marL="0" indent="0" algn="just">
              <a:spcBef>
                <a:spcPts val="300"/>
              </a:spcBef>
              <a:buNone/>
            </a:pPr>
            <a:r>
              <a:rPr lang="fr-FR" sz="2000" b="1" dirty="0">
                <a:latin typeface="Calibri" panose="020F0502020204030204" pitchFamily="34" charset="0"/>
                <a:cs typeface="Calibri" panose="020F0502020204030204" pitchFamily="34" charset="0"/>
              </a:rPr>
              <a:t>Thème 4 - S’informer : un regard critique sur les sources et les modes de communication </a:t>
            </a:r>
            <a:r>
              <a:rPr lang="fr-FR"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les enjeux de l’information : liberté, manipulation, contrôle (ex l’affaire Dreyfus, la guerre du Vietnam).</a:t>
            </a:r>
          </a:p>
          <a:p>
            <a:pPr marL="0" indent="0" algn="just">
              <a:spcBef>
                <a:spcPts val="300"/>
              </a:spcBef>
              <a:buNone/>
            </a:pPr>
            <a:r>
              <a:rPr lang="fr-FR" sz="2000" b="1" dirty="0">
                <a:latin typeface="Calibri" panose="020F0502020204030204" pitchFamily="34" charset="0"/>
                <a:cs typeface="Calibri" panose="020F0502020204030204" pitchFamily="34" charset="0"/>
              </a:rPr>
              <a:t>Thème 5 - Analyser les relations entre Etats et religions :</a:t>
            </a:r>
            <a:r>
              <a:rPr lang="fr-FR"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les liens entre pouvoir et religion (Charlemagne, l’Empire Byzantin), États et religions        (laïcité en Turquie, politique intérieure aux Etats-Unis, enjeux géopolitiques ; ex Inde/Pakistan).</a:t>
            </a:r>
          </a:p>
        </p:txBody>
      </p:sp>
    </p:spTree>
    <p:extLst>
      <p:ext uri="{BB962C8B-B14F-4D97-AF65-F5344CB8AC3E}">
        <p14:creationId xmlns="" xmlns:p14="http://schemas.microsoft.com/office/powerpoint/2010/main" val="367413262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084E417-185E-4F3C-816B-7B7EF49CC045}"/>
              </a:ext>
            </a:extLst>
          </p:cNvPr>
          <p:cNvSpPr txBox="1"/>
          <p:nvPr/>
        </p:nvSpPr>
        <p:spPr>
          <a:xfrm>
            <a:off x="593812" y="291694"/>
            <a:ext cx="7866620" cy="461665"/>
          </a:xfrm>
          <a:prstGeom prst="rect">
            <a:avLst/>
          </a:prstGeom>
          <a:noFill/>
        </p:spPr>
        <p:txBody>
          <a:bodyPr wrap="square" rtlCol="0">
            <a:spAutoFit/>
          </a:bodyPr>
          <a:lstStyle/>
          <a:p>
            <a:pPr algn="ctr"/>
            <a:r>
              <a:rPr lang="fr-FR" b="1" dirty="0">
                <a:latin typeface="Calibri" panose="020F0502020204030204" pitchFamily="34" charset="0"/>
                <a:cs typeface="Calibri" panose="020F0502020204030204" pitchFamily="34" charset="0"/>
              </a:rPr>
              <a:t>Des pistes de travail et des objectifs dans la mise en œuvre</a:t>
            </a:r>
            <a:endParaRPr lang="fr-FR" dirty="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xmlns="" id="{565C31EE-E8EE-457F-A975-4962D5E9703B}"/>
              </a:ext>
            </a:extLst>
          </p:cNvPr>
          <p:cNvSpPr txBox="1"/>
          <p:nvPr/>
        </p:nvSpPr>
        <p:spPr>
          <a:xfrm>
            <a:off x="539552" y="1016738"/>
            <a:ext cx="8064896" cy="1938992"/>
          </a:xfrm>
          <a:prstGeom prst="rect">
            <a:avLst/>
          </a:prstGeom>
          <a:noFill/>
        </p:spPr>
        <p:txBody>
          <a:bodyPr wrap="square" rtlCol="0">
            <a:spAutoFit/>
          </a:bodyPr>
          <a:lstStyle/>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Construire des compétences utiles à la réussite des études dans le supérieur ( autonomie, capacité de réflexion et d’analyse, expression écrite ou orale).</a:t>
            </a:r>
          </a:p>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Consolider l’acquisition de compétences disciplinaires : acquérir des connaissances, raisonner, se documenter.</a:t>
            </a:r>
          </a:p>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Favoriser l’engagement dans une démarche de projet.</a:t>
            </a:r>
          </a:p>
        </p:txBody>
      </p:sp>
      <p:sp>
        <p:nvSpPr>
          <p:cNvPr id="4" name="Rectangle 3">
            <a:extLst>
              <a:ext uri="{FF2B5EF4-FFF2-40B4-BE49-F238E27FC236}">
                <a16:creationId xmlns:a16="http://schemas.microsoft.com/office/drawing/2014/main" xmlns="" id="{7DE2E4F1-866D-9242-92F0-AF9137DC24D6}"/>
              </a:ext>
            </a:extLst>
          </p:cNvPr>
          <p:cNvSpPr/>
          <p:nvPr/>
        </p:nvSpPr>
        <p:spPr>
          <a:xfrm>
            <a:off x="593812" y="4210046"/>
            <a:ext cx="8288759" cy="1631216"/>
          </a:xfrm>
          <a:prstGeom prst="rect">
            <a:avLst/>
          </a:prstGeom>
        </p:spPr>
        <p:txBody>
          <a:bodyPr wrap="square">
            <a:spAutoFit/>
          </a:bodyPr>
          <a:lstStyle/>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A  l’université (histoire, géographie, science politique, droit, etc.),</a:t>
            </a:r>
          </a:p>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en classes préparatoires aux grandes écoles,</a:t>
            </a:r>
          </a:p>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en écoles de journalisme,</a:t>
            </a:r>
          </a:p>
          <a:p>
            <a:pPr marL="342900" indent="-342900">
              <a:buFont typeface="Wingdings" panose="05000000000000000000" pitchFamily="2" charset="2"/>
              <a:buChar char="ü"/>
            </a:pPr>
            <a:r>
              <a:rPr lang="fr-FR" sz="2000" dirty="0">
                <a:latin typeface="Calibri" panose="020F0502020204030204" pitchFamily="34" charset="0"/>
                <a:cs typeface="Calibri" panose="020F0502020204030204" pitchFamily="34" charset="0"/>
              </a:rPr>
              <a:t>en instituts d’études politiques (I.E.P.), en écoles de commerce et de management, etc.</a:t>
            </a:r>
          </a:p>
        </p:txBody>
      </p:sp>
      <p:sp>
        <p:nvSpPr>
          <p:cNvPr id="6" name="ZoneTexte 5">
            <a:extLst>
              <a:ext uri="{FF2B5EF4-FFF2-40B4-BE49-F238E27FC236}">
                <a16:creationId xmlns:a16="http://schemas.microsoft.com/office/drawing/2014/main" xmlns="" id="{85FBDFBC-083E-B24B-8153-B5DBFA3D3BFB}"/>
              </a:ext>
            </a:extLst>
          </p:cNvPr>
          <p:cNvSpPr txBox="1"/>
          <p:nvPr/>
        </p:nvSpPr>
        <p:spPr>
          <a:xfrm>
            <a:off x="755576" y="3219109"/>
            <a:ext cx="7272808" cy="830997"/>
          </a:xfrm>
          <a:prstGeom prst="rect">
            <a:avLst/>
          </a:prstGeom>
          <a:noFill/>
        </p:spPr>
        <p:txBody>
          <a:bodyPr wrap="square" rtlCol="0">
            <a:spAutoFit/>
          </a:bodyPr>
          <a:lstStyle/>
          <a:p>
            <a:pPr algn="ctr"/>
            <a:r>
              <a:rPr lang="fr-FR" b="1" dirty="0">
                <a:latin typeface="Calibri" panose="020F0502020204030204" pitchFamily="34" charset="0"/>
                <a:cs typeface="Calibri" panose="020F0502020204030204" pitchFamily="34" charset="0"/>
              </a:rPr>
              <a:t>Une préparation à la poursuite </a:t>
            </a:r>
            <a:r>
              <a:rPr lang="fr-FR" b="1" dirty="0" smtClean="0">
                <a:latin typeface="Calibri" panose="020F0502020204030204" pitchFamily="34" charset="0"/>
                <a:cs typeface="Calibri" panose="020F0502020204030204" pitchFamily="34" charset="0"/>
              </a:rPr>
              <a:t>d’études</a:t>
            </a:r>
          </a:p>
          <a:p>
            <a:pPr algn="ctr"/>
            <a:r>
              <a:rPr lang="fr-FR" b="1" dirty="0" smtClean="0">
                <a:latin typeface="Calibri" panose="020F0502020204030204" pitchFamily="34" charset="0"/>
                <a:cs typeface="Calibri" panose="020F0502020204030204" pitchFamily="34" charset="0"/>
              </a:rPr>
              <a:t>dans </a:t>
            </a:r>
            <a:r>
              <a:rPr lang="fr-FR" b="1" dirty="0">
                <a:latin typeface="Calibri" panose="020F0502020204030204" pitchFamily="34" charset="0"/>
                <a:cs typeface="Calibri" panose="020F0502020204030204" pitchFamily="34" charset="0"/>
              </a:rPr>
              <a:t>de nombreux cursus </a:t>
            </a:r>
          </a:p>
        </p:txBody>
      </p:sp>
    </p:spTree>
    <p:extLst>
      <p:ext uri="{BB962C8B-B14F-4D97-AF65-F5344CB8AC3E}">
        <p14:creationId xmlns="" xmlns:p14="http://schemas.microsoft.com/office/powerpoint/2010/main" val="43481798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p:nvPr/>
        </p:nvSpPr>
        <p:spPr>
          <a:xfrm>
            <a:off x="0" y="188640"/>
            <a:ext cx="9143640" cy="1456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9999FF"/>
              </a:gs>
              <a:gs pos="100000">
                <a:srgbClr val="FFFFFF"/>
              </a:gs>
            </a:gsLst>
            <a:lin ang="13500000"/>
          </a:grad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fr-FR" b="1" i="0" u="none" strike="noStrike" kern="1200" spc="0" dirty="0" smtClean="0">
                <a:ln>
                  <a:noFill/>
                </a:ln>
                <a:solidFill>
                  <a:srgbClr val="000000"/>
                </a:solidFill>
                <a:latin typeface="Calibri Light" pitchFamily="34"/>
                <a:ea typeface="Microsoft YaHei" pitchFamily="2"/>
                <a:cs typeface="Arial" pitchFamily="2"/>
              </a:rPr>
              <a:t>ENSEIGNEMENT DE SPECIALITE :</a:t>
            </a: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fr-FR" b="1" i="0" u="none" strike="noStrike" kern="1200" spc="0" dirty="0" smtClean="0">
                <a:ln>
                  <a:noFill/>
                </a:ln>
                <a:solidFill>
                  <a:srgbClr val="FF0000"/>
                </a:solidFill>
                <a:latin typeface="Calibri Light" pitchFamily="34"/>
                <a:ea typeface="Microsoft YaHei" pitchFamily="2"/>
                <a:cs typeface="Arial" pitchFamily="2"/>
              </a:rPr>
              <a:t>HUMANIT</a:t>
            </a:r>
            <a:r>
              <a:rPr lang="fr-FR" b="1" i="0" u="none" strike="noStrike" kern="1200" spc="0" dirty="0" smtClean="0">
                <a:ln>
                  <a:noFill/>
                </a:ln>
                <a:solidFill>
                  <a:srgbClr val="FF0000"/>
                </a:solidFill>
                <a:latin typeface="Calibri Light" pitchFamily="18"/>
                <a:ea typeface="Calibri Light" pitchFamily="2"/>
                <a:cs typeface="Calibri Light" pitchFamily="2"/>
              </a:rPr>
              <a:t>É</a:t>
            </a:r>
            <a:r>
              <a:rPr lang="fr-FR" b="1" i="0" u="none" strike="noStrike" kern="1200" spc="0" dirty="0" smtClean="0">
                <a:ln>
                  <a:noFill/>
                </a:ln>
                <a:solidFill>
                  <a:srgbClr val="FF0000"/>
                </a:solidFill>
                <a:latin typeface="Calibri Light" pitchFamily="34"/>
                <a:ea typeface="Microsoft YaHei" pitchFamily="2"/>
                <a:cs typeface="Arial" pitchFamily="2"/>
              </a:rPr>
              <a:t>S</a:t>
            </a:r>
            <a:r>
              <a:rPr lang="fr-FR" b="1" i="0" u="none" strike="noStrike" kern="1200" spc="0" dirty="0">
                <a:ln>
                  <a:noFill/>
                </a:ln>
                <a:solidFill>
                  <a:srgbClr val="FF0000"/>
                </a:solidFill>
                <a:latin typeface="Calibri Light" pitchFamily="34"/>
                <a:ea typeface="Microsoft YaHei" pitchFamily="2"/>
                <a:cs typeface="Arial" pitchFamily="2"/>
              </a:rPr>
              <a:t>, LITT</a:t>
            </a:r>
            <a:r>
              <a:rPr lang="fr-FR" b="1" i="0" u="none" strike="noStrike" kern="1200" spc="0" dirty="0">
                <a:ln>
                  <a:noFill/>
                </a:ln>
                <a:solidFill>
                  <a:srgbClr val="FF0000"/>
                </a:solidFill>
                <a:latin typeface="Calibri Light" pitchFamily="18"/>
                <a:ea typeface="Calibri Light" pitchFamily="2"/>
                <a:cs typeface="Calibri Light" pitchFamily="2"/>
              </a:rPr>
              <a:t>É</a:t>
            </a:r>
            <a:r>
              <a:rPr lang="fr-FR" b="1" i="0" u="none" strike="noStrike" kern="1200" spc="0" dirty="0">
                <a:ln>
                  <a:noFill/>
                </a:ln>
                <a:solidFill>
                  <a:srgbClr val="FF0000"/>
                </a:solidFill>
                <a:latin typeface="Calibri Light" pitchFamily="34"/>
                <a:ea typeface="Microsoft YaHei" pitchFamily="2"/>
                <a:cs typeface="Arial" pitchFamily="2"/>
              </a:rPr>
              <a:t>RATURE ET PHILOSOPHIE</a:t>
            </a:r>
          </a:p>
        </p:txBody>
      </p:sp>
      <p:pic>
        <p:nvPicPr>
          <p:cNvPr id="3" name="Image 5"/>
          <p:cNvPicPr>
            <a:picLocks noChangeAspect="1"/>
          </p:cNvPicPr>
          <p:nvPr/>
        </p:nvPicPr>
        <p:blipFill>
          <a:blip r:embed="rId3" cstate="print">
            <a:lum bright="-50000"/>
            <a:alphaModFix/>
          </a:blip>
          <a:srcRect/>
          <a:stretch>
            <a:fillRect/>
          </a:stretch>
        </p:blipFill>
        <p:spPr>
          <a:xfrm>
            <a:off x="1259632" y="2204864"/>
            <a:ext cx="7272719" cy="3607559"/>
          </a:xfrm>
          <a:prstGeom prst="rect">
            <a:avLst/>
          </a:prstGeom>
          <a:noFill/>
          <a:ln>
            <a:noFill/>
          </a:ln>
        </p:spPr>
      </p:pic>
      <p:sp>
        <p:nvSpPr>
          <p:cNvPr id="5" name="ZoneTexte 4"/>
          <p:cNvSpPr txBox="1"/>
          <p:nvPr/>
        </p:nvSpPr>
        <p:spPr>
          <a:xfrm>
            <a:off x="539552" y="1779480"/>
            <a:ext cx="8136904" cy="4754463"/>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200" b="0" i="0" u="none" strike="noStrike" kern="1200" dirty="0" smtClean="0">
                <a:ln>
                  <a:noFill/>
                </a:ln>
                <a:latin typeface="Calibri Light" panose="020F0302020204030204" pitchFamily="34" charset="0"/>
                <a:ea typeface="Microsoft YaHei" pitchFamily="2"/>
                <a:cs typeface="Arial" pitchFamily="2"/>
              </a:rPr>
              <a:t>Il </a:t>
            </a:r>
            <a:r>
              <a:rPr lang="fr-FR" sz="2200" b="0" i="0" u="none" strike="noStrike" kern="1200" dirty="0">
                <a:ln>
                  <a:noFill/>
                </a:ln>
                <a:latin typeface="Calibri Light" panose="020F0302020204030204" pitchFamily="34" charset="0"/>
                <a:ea typeface="Microsoft YaHei" pitchFamily="2"/>
                <a:cs typeface="Arial" pitchFamily="2"/>
              </a:rPr>
              <a:t>s'agit d'acquérir une </a:t>
            </a:r>
            <a:r>
              <a:rPr lang="fr-FR" sz="2200" b="1" i="0" u="none" strike="noStrike" kern="1200" dirty="0">
                <a:ln>
                  <a:noFill/>
                </a:ln>
                <a:latin typeface="Calibri Light" panose="020F0302020204030204" pitchFamily="34" charset="0"/>
                <a:ea typeface="Microsoft YaHei" pitchFamily="2"/>
                <a:cs typeface="Arial" pitchFamily="2"/>
              </a:rPr>
              <a:t>culture humaniste</a:t>
            </a:r>
            <a:r>
              <a:rPr lang="fr-FR" sz="2200" b="0" i="0" u="none" strike="noStrike" kern="1200" dirty="0">
                <a:ln>
                  <a:noFill/>
                </a:ln>
                <a:latin typeface="Calibri Light" panose="020F0302020204030204" pitchFamily="34" charset="0"/>
                <a:ea typeface="Microsoft YaHei" pitchFamily="2"/>
                <a:cs typeface="Arial" pitchFamily="2"/>
              </a:rPr>
              <a:t>, c'est-à-dire une culture attentive aux textes et aux langages, ouverte à la diversité des savoirs et aux questions éthiques. C'est une culture soucieuse du vrai, du beau et du bien.</a:t>
            </a:r>
          </a:p>
          <a:p>
            <a:pPr marL="0" marR="0" lvl="0" indent="0" algn="just" rtl="0" hangingPunct="0">
              <a:lnSpc>
                <a:spcPct val="100000"/>
              </a:lnSpc>
              <a:spcBef>
                <a:spcPts val="0"/>
              </a:spcBef>
              <a:spcAft>
                <a:spcPts val="0"/>
              </a:spcAft>
              <a:buNone/>
              <a:tabLst/>
            </a:pPr>
            <a:endParaRPr lang="fr-FR" sz="2200" b="0" i="0" u="none" strike="noStrike" kern="1200" dirty="0">
              <a:ln>
                <a:noFill/>
              </a:ln>
              <a:latin typeface="Calibri Light" panose="020F0302020204030204" pitchFamily="34" charset="0"/>
              <a:ea typeface="Microsoft YaHei" pitchFamily="2"/>
              <a:cs typeface="Arial" pitchFamily="2"/>
            </a:endParaRPr>
          </a:p>
          <a:p>
            <a:pPr marL="0" marR="0" lvl="0" indent="0" algn="just" rtl="0" hangingPunct="0">
              <a:lnSpc>
                <a:spcPct val="100000"/>
              </a:lnSpc>
              <a:spcBef>
                <a:spcPts val="0"/>
              </a:spcBef>
              <a:spcAft>
                <a:spcPts val="0"/>
              </a:spcAft>
              <a:buNone/>
              <a:tabLst/>
            </a:pPr>
            <a:r>
              <a:rPr lang="fr-FR" sz="2200" b="0" i="0" u="none" strike="noStrike" kern="1200" dirty="0" smtClean="0">
                <a:ln>
                  <a:noFill/>
                </a:ln>
                <a:latin typeface="Calibri Light" panose="020F0302020204030204" pitchFamily="34" charset="0"/>
                <a:ea typeface="Microsoft YaHei" pitchFamily="2"/>
                <a:cs typeface="Arial" pitchFamily="2"/>
              </a:rPr>
              <a:t>Cette </a:t>
            </a:r>
            <a:r>
              <a:rPr lang="fr-FR" sz="2200" b="0" i="0" u="none" strike="noStrike" kern="1200" dirty="0">
                <a:ln>
                  <a:noFill/>
                </a:ln>
                <a:latin typeface="Calibri Light" panose="020F0302020204030204" pitchFamily="34" charset="0"/>
                <a:ea typeface="Microsoft YaHei" pitchFamily="2"/>
                <a:cs typeface="Arial" pitchFamily="2"/>
              </a:rPr>
              <a:t>culture s'appuie sur l'étude des œuvres qui fondent notre </a:t>
            </a:r>
            <a:r>
              <a:rPr lang="fr-FR" sz="2200" b="1" i="0" u="none" strike="noStrike" kern="1200" dirty="0">
                <a:ln>
                  <a:noFill/>
                </a:ln>
                <a:latin typeface="Calibri Light" panose="020F0302020204030204" pitchFamily="34" charset="0"/>
                <a:ea typeface="Microsoft YaHei" pitchFamily="2"/>
                <a:cs typeface="Arial" pitchFamily="2"/>
              </a:rPr>
              <a:t>culture européenne, </a:t>
            </a:r>
            <a:r>
              <a:rPr lang="fr-FR" sz="2200" b="0" i="0" u="none" strike="noStrike" kern="1200" dirty="0">
                <a:ln>
                  <a:noFill/>
                </a:ln>
                <a:latin typeface="Calibri Light" panose="020F0302020204030204" pitchFamily="34" charset="0"/>
                <a:ea typeface="Microsoft YaHei" pitchFamily="2"/>
                <a:cs typeface="Arial" pitchFamily="2"/>
              </a:rPr>
              <a:t>de l'Antiquité à nos jours. Elle permet de réfléchir sur des </a:t>
            </a:r>
            <a:r>
              <a:rPr lang="fr-FR" sz="2200" b="1" i="0" u="none" strike="noStrike" kern="1200" dirty="0">
                <a:ln>
                  <a:noFill/>
                </a:ln>
                <a:latin typeface="Calibri Light" panose="020F0302020204030204" pitchFamily="34" charset="0"/>
                <a:ea typeface="Microsoft YaHei" pitchFamily="2"/>
                <a:cs typeface="Arial" pitchFamily="2"/>
              </a:rPr>
              <a:t>enjeux contemporains</a:t>
            </a:r>
            <a:r>
              <a:rPr lang="fr-FR" sz="2200" b="0" i="0" u="none" strike="noStrike" kern="1200" dirty="0">
                <a:ln>
                  <a:noFill/>
                </a:ln>
                <a:latin typeface="Calibri Light" panose="020F0302020204030204" pitchFamily="34" charset="0"/>
                <a:ea typeface="Microsoft YaHei" pitchFamily="2"/>
                <a:cs typeface="Arial" pitchFamily="2"/>
              </a:rPr>
              <a:t>.</a:t>
            </a:r>
          </a:p>
          <a:p>
            <a:pPr marL="0" marR="0" lvl="0" indent="0" algn="just" rtl="0" hangingPunct="0">
              <a:lnSpc>
                <a:spcPct val="100000"/>
              </a:lnSpc>
              <a:spcBef>
                <a:spcPts val="0"/>
              </a:spcBef>
              <a:spcAft>
                <a:spcPts val="0"/>
              </a:spcAft>
              <a:buNone/>
              <a:tabLst/>
            </a:pPr>
            <a:endParaRPr lang="fr-FR" sz="2200" b="0" i="0" u="none" strike="noStrike" kern="1200" dirty="0">
              <a:ln>
                <a:noFill/>
              </a:ln>
              <a:latin typeface="Calibri Light" panose="020F0302020204030204" pitchFamily="34" charset="0"/>
              <a:ea typeface="Microsoft YaHei" pitchFamily="2"/>
              <a:cs typeface="Arial" pitchFamily="2"/>
            </a:endParaRPr>
          </a:p>
          <a:p>
            <a:pPr marL="0" marR="0" lvl="0" indent="0" algn="just" rtl="0" hangingPunct="0">
              <a:lnSpc>
                <a:spcPct val="100000"/>
              </a:lnSpc>
              <a:spcBef>
                <a:spcPts val="0"/>
              </a:spcBef>
              <a:spcAft>
                <a:spcPts val="0"/>
              </a:spcAft>
              <a:buNone/>
              <a:tabLst/>
            </a:pPr>
            <a:r>
              <a:rPr lang="fr-FR" sz="2200" b="0" i="0" u="none" strike="noStrike" kern="1200" dirty="0" smtClean="0">
                <a:ln>
                  <a:noFill/>
                </a:ln>
                <a:latin typeface="Calibri Light" panose="020F0302020204030204" pitchFamily="34" charset="0"/>
                <a:ea typeface="Microsoft YaHei" pitchFamily="2"/>
                <a:cs typeface="Arial" pitchFamily="2"/>
              </a:rPr>
              <a:t>Cette </a:t>
            </a:r>
            <a:r>
              <a:rPr lang="fr-FR" sz="2200" b="0" i="0" u="none" strike="noStrike" kern="1200" dirty="0">
                <a:ln>
                  <a:noFill/>
                </a:ln>
                <a:latin typeface="Calibri Light" panose="020F0302020204030204" pitchFamily="34" charset="0"/>
                <a:ea typeface="Microsoft YaHei" pitchFamily="2"/>
                <a:cs typeface="Arial" pitchFamily="2"/>
              </a:rPr>
              <a:t>spécialité croise </a:t>
            </a:r>
            <a:r>
              <a:rPr lang="fr-FR" sz="2200" b="1" i="0" u="none" strike="noStrike" kern="1200" dirty="0">
                <a:ln>
                  <a:noFill/>
                </a:ln>
                <a:latin typeface="Calibri Light" panose="020F0302020204030204" pitchFamily="34" charset="0"/>
                <a:ea typeface="Microsoft YaHei" pitchFamily="2"/>
                <a:cs typeface="Arial" pitchFamily="2"/>
              </a:rPr>
              <a:t>l'analyse</a:t>
            </a:r>
            <a:r>
              <a:rPr lang="fr-FR" sz="2200" b="0" i="0" u="none" strike="noStrike" kern="1200" dirty="0">
                <a:ln>
                  <a:noFill/>
                </a:ln>
                <a:latin typeface="Calibri Light" panose="020F0302020204030204" pitchFamily="34" charset="0"/>
                <a:ea typeface="Microsoft YaHei" pitchFamily="2"/>
                <a:cs typeface="Arial" pitchFamily="2"/>
              </a:rPr>
              <a:t> </a:t>
            </a:r>
            <a:r>
              <a:rPr lang="fr-FR" sz="2200" b="1" i="0" u="none" strike="noStrike" kern="1200" dirty="0">
                <a:ln>
                  <a:noFill/>
                </a:ln>
                <a:latin typeface="Calibri Light" panose="020F0302020204030204" pitchFamily="34" charset="0"/>
                <a:ea typeface="Microsoft YaHei" pitchFamily="2"/>
                <a:cs typeface="Arial" pitchFamily="2"/>
              </a:rPr>
              <a:t>littéraire </a:t>
            </a:r>
            <a:r>
              <a:rPr lang="fr-FR" sz="2200" b="0" i="0" u="none" strike="noStrike" kern="1200" dirty="0">
                <a:ln>
                  <a:noFill/>
                </a:ln>
                <a:latin typeface="Calibri Light" panose="020F0302020204030204" pitchFamily="34" charset="0"/>
                <a:ea typeface="Microsoft YaHei" pitchFamily="2"/>
                <a:cs typeface="Arial" pitchFamily="2"/>
              </a:rPr>
              <a:t>des formes et procédés d'écriture, et </a:t>
            </a:r>
            <a:r>
              <a:rPr lang="fr-FR" sz="2200" b="1" i="0" u="none" strike="noStrike" kern="1200" dirty="0">
                <a:ln>
                  <a:noFill/>
                </a:ln>
                <a:latin typeface="Calibri Light" panose="020F0302020204030204" pitchFamily="34" charset="0"/>
                <a:ea typeface="Microsoft YaHei" pitchFamily="2"/>
                <a:cs typeface="Arial" pitchFamily="2"/>
              </a:rPr>
              <a:t>l'analyse</a:t>
            </a:r>
            <a:r>
              <a:rPr lang="fr-FR" sz="2200" b="0" i="0" u="none" strike="noStrike" kern="1200" dirty="0">
                <a:ln>
                  <a:noFill/>
                </a:ln>
                <a:latin typeface="Calibri Light" panose="020F0302020204030204" pitchFamily="34" charset="0"/>
                <a:ea typeface="Microsoft YaHei" pitchFamily="2"/>
                <a:cs typeface="Arial" pitchFamily="2"/>
              </a:rPr>
              <a:t> </a:t>
            </a:r>
            <a:r>
              <a:rPr lang="fr-FR" sz="2200" b="1" i="0" u="none" strike="noStrike" kern="1200" dirty="0">
                <a:ln>
                  <a:noFill/>
                </a:ln>
                <a:latin typeface="Calibri Light" panose="020F0302020204030204" pitchFamily="34" charset="0"/>
                <a:ea typeface="Microsoft YaHei" pitchFamily="2"/>
                <a:cs typeface="Arial" pitchFamily="2"/>
              </a:rPr>
              <a:t>philosophique</a:t>
            </a:r>
            <a:r>
              <a:rPr lang="fr-FR" sz="2200" b="0" i="0" u="none" strike="noStrike" kern="1200" dirty="0">
                <a:ln>
                  <a:noFill/>
                </a:ln>
                <a:latin typeface="Calibri Light" panose="020F0302020204030204" pitchFamily="34" charset="0"/>
                <a:ea typeface="Microsoft YaHei" pitchFamily="2"/>
                <a:cs typeface="Arial" pitchFamily="2"/>
              </a:rPr>
              <a:t> des raisonnements et des concepts.</a:t>
            </a: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Arial" pitchFamily="2"/>
            </a:endParaRPr>
          </a:p>
        </p:txBody>
      </p:sp>
    </p:spTree>
    <p:extLst>
      <p:ext uri="{BB962C8B-B14F-4D97-AF65-F5344CB8AC3E}">
        <p14:creationId xmlns="" xmlns:p14="http://schemas.microsoft.com/office/powerpoint/2010/main" val="3063049562"/>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7"/>
          <p:cNvSpPr txBox="1">
            <a:spLocks/>
          </p:cNvSpPr>
          <p:nvPr/>
        </p:nvSpPr>
        <p:spPr>
          <a:xfrm>
            <a:off x="251520" y="188640"/>
            <a:ext cx="8712968" cy="640871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lnSpc>
                <a:spcPct val="150000"/>
              </a:lnSpc>
              <a:buNone/>
            </a:pPr>
            <a:r>
              <a:rPr lang="fr-FR" sz="2800" b="1" dirty="0" smtClean="0">
                <a:solidFill>
                  <a:srgbClr val="FF6600"/>
                </a:solidFill>
                <a:latin typeface="Calibri Light" panose="020F0302020204030204" pitchFamily="34" charset="0"/>
                <a:ea typeface="Microsoft YaHei" pitchFamily="2"/>
                <a:cs typeface="Arial" pitchFamily="2"/>
              </a:rPr>
              <a:t>CONTENUS</a:t>
            </a:r>
          </a:p>
          <a:p>
            <a:pPr marL="0" lvl="0" indent="0">
              <a:spcBef>
                <a:spcPts val="0"/>
              </a:spcBef>
              <a:spcAft>
                <a:spcPts val="0"/>
              </a:spcAft>
              <a:buNone/>
            </a:pPr>
            <a:r>
              <a:rPr lang="fr-FR" sz="2200" dirty="0" smtClean="0">
                <a:latin typeface="Calibri Light" panose="020F0302020204030204" pitchFamily="34" charset="0"/>
                <a:ea typeface="Microsoft YaHei" pitchFamily="2"/>
                <a:cs typeface="Arial" pitchFamily="2"/>
              </a:rPr>
              <a:t>Programme chronologique de l'Antiquité à l'époque contemporaine, à travers quatre thèmes, sur deux années.</a:t>
            </a:r>
          </a:p>
          <a:p>
            <a:pPr marL="0" lvl="0" indent="0">
              <a:lnSpc>
                <a:spcPct val="150000"/>
              </a:lnSpc>
              <a:spcBef>
                <a:spcPts val="0"/>
              </a:spcBef>
              <a:spcAft>
                <a:spcPts val="0"/>
              </a:spcAft>
              <a:buNone/>
            </a:pPr>
            <a:r>
              <a:rPr lang="fr-FR" sz="2200" dirty="0" smtClean="0">
                <a:latin typeface="Calibri Light" panose="020F0302020204030204" pitchFamily="34" charset="0"/>
                <a:ea typeface="Microsoft YaHei" pitchFamily="2"/>
                <a:cs typeface="Arial" pitchFamily="2"/>
              </a:rPr>
              <a:t>En première :</a:t>
            </a:r>
          </a:p>
          <a:p>
            <a:pPr marL="0" lvl="0" indent="0">
              <a:spcBef>
                <a:spcPts val="0"/>
              </a:spcBef>
              <a:spcAft>
                <a:spcPts val="0"/>
              </a:spcAft>
              <a:buNone/>
            </a:pPr>
            <a:endParaRPr lang="fr-FR" sz="2400" dirty="0" smtClean="0">
              <a:latin typeface="Calibri Light" panose="020F0302020204030204" pitchFamily="34" charset="0"/>
              <a:ea typeface="Microsoft YaHei" pitchFamily="2"/>
              <a:cs typeface="Arial" pitchFamily="2"/>
            </a:endParaRPr>
          </a:p>
          <a:p>
            <a:pPr marL="0" lvl="0" indent="0" algn="just">
              <a:spcBef>
                <a:spcPts val="0"/>
              </a:spcBef>
              <a:spcAft>
                <a:spcPts val="0"/>
              </a:spcAft>
              <a:buNone/>
            </a:pPr>
            <a:endParaRPr lang="fr-FR" sz="2400" dirty="0" smtClean="0">
              <a:latin typeface="Calibri Light" panose="020F0302020204030204" pitchFamily="34" charset="0"/>
              <a:ea typeface="Microsoft YaHei" pitchFamily="2"/>
              <a:cs typeface="Arial" pitchFamily="2"/>
            </a:endParaRPr>
          </a:p>
          <a:p>
            <a:pPr marL="0" indent="0" algn="ctr">
              <a:spcBef>
                <a:spcPts val="0"/>
              </a:spcBef>
              <a:spcAft>
                <a:spcPts val="0"/>
              </a:spcAft>
              <a:buNone/>
            </a:pPr>
            <a:endParaRPr lang="fr-FR" sz="2400" b="1" dirty="0" smtClean="0">
              <a:solidFill>
                <a:srgbClr val="FF6600"/>
              </a:solidFill>
              <a:latin typeface="Calibri Light" panose="020F0302020204030204" pitchFamily="34" charset="0"/>
              <a:ea typeface="Microsoft YaHei" pitchFamily="2"/>
              <a:cs typeface="Arial" pitchFamily="2"/>
            </a:endParaRPr>
          </a:p>
          <a:p>
            <a:pPr marL="0" indent="0" algn="ctr">
              <a:spcBef>
                <a:spcPts val="0"/>
              </a:spcBef>
              <a:spcAft>
                <a:spcPts val="0"/>
              </a:spcAft>
              <a:buNone/>
            </a:pPr>
            <a:endParaRPr lang="fr-FR" sz="2400" b="1" dirty="0" smtClean="0">
              <a:solidFill>
                <a:srgbClr val="FF6600"/>
              </a:solidFill>
              <a:latin typeface="Calibri Light" panose="020F0302020204030204" pitchFamily="34" charset="0"/>
              <a:ea typeface="Microsoft YaHei" pitchFamily="2"/>
              <a:cs typeface="Arial" pitchFamily="2"/>
            </a:endParaRPr>
          </a:p>
          <a:p>
            <a:pPr marL="0" indent="0" algn="ctr">
              <a:lnSpc>
                <a:spcPct val="150000"/>
              </a:lnSpc>
              <a:spcBef>
                <a:spcPts val="0"/>
              </a:spcBef>
              <a:spcAft>
                <a:spcPts val="0"/>
              </a:spcAft>
              <a:buNone/>
            </a:pPr>
            <a:endParaRPr lang="fr-FR" sz="2400" b="1" dirty="0" smtClean="0">
              <a:solidFill>
                <a:srgbClr val="FF6600"/>
              </a:solidFill>
              <a:latin typeface="Calibri Light" panose="020F0302020204030204" pitchFamily="34" charset="0"/>
              <a:ea typeface="Microsoft YaHei" pitchFamily="2"/>
              <a:cs typeface="Arial" pitchFamily="2"/>
            </a:endParaRPr>
          </a:p>
          <a:p>
            <a:pPr marL="0" indent="0" algn="ctr">
              <a:lnSpc>
                <a:spcPct val="150000"/>
              </a:lnSpc>
              <a:spcBef>
                <a:spcPts val="0"/>
              </a:spcBef>
              <a:spcAft>
                <a:spcPts val="0"/>
              </a:spcAft>
              <a:buNone/>
            </a:pPr>
            <a:r>
              <a:rPr lang="fr-FR" sz="2400" b="1" dirty="0" smtClean="0">
                <a:solidFill>
                  <a:srgbClr val="FF6600"/>
                </a:solidFill>
                <a:latin typeface="Calibri Light" panose="020F0302020204030204" pitchFamily="34" charset="0"/>
                <a:ea typeface="Microsoft YaHei" pitchFamily="2"/>
                <a:cs typeface="Arial" pitchFamily="2"/>
              </a:rPr>
              <a:t/>
            </a:r>
            <a:br>
              <a:rPr lang="fr-FR" sz="2400" b="1" dirty="0" smtClean="0">
                <a:solidFill>
                  <a:srgbClr val="FF6600"/>
                </a:solidFill>
                <a:latin typeface="Calibri Light" panose="020F0302020204030204" pitchFamily="34" charset="0"/>
                <a:ea typeface="Microsoft YaHei" pitchFamily="2"/>
                <a:cs typeface="Arial" pitchFamily="2"/>
              </a:rPr>
            </a:br>
            <a:r>
              <a:rPr lang="fr-FR" sz="2400" b="1" dirty="0" smtClean="0">
                <a:solidFill>
                  <a:srgbClr val="FF6600"/>
                </a:solidFill>
                <a:latin typeface="Calibri Light" panose="020F0302020204030204" pitchFamily="34" charset="0"/>
                <a:ea typeface="Microsoft YaHei" pitchFamily="2"/>
                <a:cs typeface="Arial" pitchFamily="2"/>
              </a:rPr>
              <a:t>COMPÉTENCES</a:t>
            </a:r>
          </a:p>
          <a:p>
            <a:pPr marL="0" lvl="0" indent="0">
              <a:spcBef>
                <a:spcPts val="0"/>
              </a:spcBef>
              <a:spcAft>
                <a:spcPts val="0"/>
              </a:spcAft>
              <a:buNone/>
            </a:pPr>
            <a:r>
              <a:rPr lang="fr-FR" sz="2200" dirty="0" smtClean="0">
                <a:solidFill>
                  <a:srgbClr val="000000"/>
                </a:solidFill>
                <a:latin typeface="Calibri Light" panose="020F0302020204030204" pitchFamily="34" charset="0"/>
                <a:ea typeface="Microsoft YaHei" pitchFamily="2"/>
                <a:cs typeface="Arial" pitchFamily="2"/>
              </a:rPr>
              <a:t>Devenir </a:t>
            </a:r>
            <a:r>
              <a:rPr lang="fr-FR" sz="2200" dirty="0">
                <a:solidFill>
                  <a:srgbClr val="000000"/>
                </a:solidFill>
                <a:latin typeface="Calibri Light" panose="020F0302020204030204" pitchFamily="34" charset="0"/>
                <a:ea typeface="Microsoft YaHei" pitchFamily="2"/>
                <a:cs typeface="Arial" pitchFamily="2"/>
              </a:rPr>
              <a:t>un lecteur réfléchi et autonome</a:t>
            </a:r>
          </a:p>
          <a:p>
            <a:pPr marL="0" lvl="0" indent="0">
              <a:spcBef>
                <a:spcPts val="0"/>
              </a:spcBef>
              <a:spcAft>
                <a:spcPts val="0"/>
              </a:spcAft>
              <a:buNone/>
            </a:pPr>
            <a:r>
              <a:rPr lang="fr-FR" sz="2200" dirty="0">
                <a:solidFill>
                  <a:srgbClr val="000000"/>
                </a:solidFill>
                <a:latin typeface="Calibri Light" panose="020F0302020204030204" pitchFamily="34" charset="0"/>
                <a:ea typeface="AvenirNext-MediumItalic" pitchFamily="34"/>
                <a:cs typeface="AvenirNext-MediumItalic" pitchFamily="34"/>
              </a:rPr>
              <a:t> </a:t>
            </a:r>
            <a:r>
              <a:rPr lang="fr-FR" sz="2200" dirty="0" smtClean="0">
                <a:solidFill>
                  <a:srgbClr val="000000"/>
                </a:solidFill>
                <a:latin typeface="Calibri Light" panose="020F0302020204030204" pitchFamily="34" charset="0"/>
                <a:ea typeface="AvenirNext-MediumItalic" pitchFamily="34"/>
                <a:cs typeface="AvenirNext-MediumItalic" pitchFamily="34"/>
              </a:rPr>
              <a:t>    Exercer </a:t>
            </a:r>
            <a:r>
              <a:rPr lang="fr-FR" sz="2200" dirty="0">
                <a:solidFill>
                  <a:srgbClr val="000000"/>
                </a:solidFill>
                <a:latin typeface="Calibri Light" panose="020F0302020204030204" pitchFamily="34" charset="0"/>
                <a:ea typeface="AvenirNext-MediumItalic" pitchFamily="34"/>
                <a:cs typeface="AvenirNext-MediumItalic" pitchFamily="34"/>
              </a:rPr>
              <a:t>son jugement de manière critique</a:t>
            </a:r>
          </a:p>
          <a:p>
            <a:pPr marL="0" lvl="0" indent="0">
              <a:spcBef>
                <a:spcPts val="0"/>
              </a:spcBef>
              <a:spcAft>
                <a:spcPts val="0"/>
              </a:spcAft>
              <a:buNone/>
            </a:pPr>
            <a:r>
              <a:rPr lang="fr-FR" sz="2200" dirty="0" smtClean="0">
                <a:solidFill>
                  <a:srgbClr val="000000"/>
                </a:solidFill>
                <a:latin typeface="Calibri Light" panose="020F0302020204030204" pitchFamily="34" charset="0"/>
                <a:ea typeface="AvenirNext-MediumItalic" pitchFamily="34"/>
                <a:cs typeface="AvenirNext-MediumItalic" pitchFamily="34"/>
              </a:rPr>
              <a:t>         Enrichir </a:t>
            </a:r>
            <a:r>
              <a:rPr lang="fr-FR" sz="2200" dirty="0">
                <a:solidFill>
                  <a:srgbClr val="000000"/>
                </a:solidFill>
                <a:latin typeface="Calibri Light" panose="020F0302020204030204" pitchFamily="34" charset="0"/>
                <a:ea typeface="AvenirNext-MediumItalic" pitchFamily="34"/>
                <a:cs typeface="AvenirNext-MediumItalic" pitchFamily="34"/>
              </a:rPr>
              <a:t>et mieux construire son discours, </a:t>
            </a:r>
            <a:r>
              <a:rPr lang="fr-FR" sz="2200" dirty="0" smtClean="0">
                <a:solidFill>
                  <a:srgbClr val="000000"/>
                </a:solidFill>
                <a:latin typeface="Calibri Light" panose="020F0302020204030204" pitchFamily="34" charset="0"/>
                <a:ea typeface="AvenirNext-MediumItalic" pitchFamily="34"/>
                <a:cs typeface="AvenirNext-MediumItalic" pitchFamily="34"/>
              </a:rPr>
              <a:t>à </a:t>
            </a:r>
            <a:r>
              <a:rPr lang="fr-FR" sz="2200" dirty="0">
                <a:solidFill>
                  <a:srgbClr val="000000"/>
                </a:solidFill>
                <a:latin typeface="Calibri Light" panose="020F0302020204030204" pitchFamily="34" charset="0"/>
                <a:ea typeface="AvenirNext-MediumItalic" pitchFamily="34"/>
                <a:cs typeface="AvenirNext-MediumItalic" pitchFamily="34"/>
              </a:rPr>
              <a:t>l'écrit comme à l'oral</a:t>
            </a:r>
          </a:p>
          <a:p>
            <a:pPr marL="109537" indent="0" algn="ctr">
              <a:lnSpc>
                <a:spcPct val="150000"/>
              </a:lnSpc>
              <a:buNone/>
            </a:pPr>
            <a:endParaRPr lang="fr-FR" sz="3600" b="1" dirty="0">
              <a:solidFill>
                <a:srgbClr val="FF6600"/>
              </a:solidFill>
              <a:latin typeface="Arial" pitchFamily="18"/>
              <a:ea typeface="Microsoft YaHei" pitchFamily="2"/>
              <a:cs typeface="Arial" pitchFamily="2"/>
            </a:endParaRPr>
          </a:p>
          <a:p>
            <a:pPr marL="109537" indent="0" algn="ctr">
              <a:lnSpc>
                <a:spcPct val="150000"/>
              </a:lnSpc>
              <a:buNone/>
            </a:pPr>
            <a:endParaRPr lang="fr-FR" sz="3600" dirty="0"/>
          </a:p>
        </p:txBody>
      </p:sp>
      <p:graphicFrame>
        <p:nvGraphicFramePr>
          <p:cNvPr id="4" name="Tableau 3"/>
          <p:cNvGraphicFramePr>
            <a:graphicFrameLocks noGrp="1"/>
          </p:cNvGraphicFramePr>
          <p:nvPr>
            <p:extLst/>
          </p:nvPr>
        </p:nvGraphicFramePr>
        <p:xfrm>
          <a:off x="341530" y="2204864"/>
          <a:ext cx="8532948" cy="2539980"/>
        </p:xfrm>
        <a:graphic>
          <a:graphicData uri="http://schemas.openxmlformats.org/drawingml/2006/table">
            <a:tbl>
              <a:tblPr firstRow="1" bandRow="1">
                <a:tableStyleId>{5C22544A-7EE6-4342-B048-85BDC9FD1C3A}</a:tableStyleId>
              </a:tblPr>
              <a:tblGrid>
                <a:gridCol w="3825115"/>
                <a:gridCol w="4707833"/>
              </a:tblGrid>
              <a:tr h="409674">
                <a:tc>
                  <a:txBody>
                    <a:bodyPr/>
                    <a:lstStyle/>
                    <a:p>
                      <a:pPr algn="ctr"/>
                      <a:r>
                        <a:rPr lang="fr-FR" sz="1800" dirty="0" smtClean="0">
                          <a:latin typeface="Calibri Light" panose="020F0302020204030204" pitchFamily="34" charset="0"/>
                        </a:rPr>
                        <a:t>Les pouvoirs de la parole</a:t>
                      </a:r>
                      <a:endParaRPr lang="fr-FR" sz="1800" dirty="0">
                        <a:latin typeface="Calibri Light" panose="020F0302020204030204" pitchFamily="34" charset="0"/>
                      </a:endParaRPr>
                    </a:p>
                  </a:txBody>
                  <a:tcPr/>
                </a:tc>
                <a:tc>
                  <a:txBody>
                    <a:bodyPr/>
                    <a:lstStyle/>
                    <a:p>
                      <a:pPr algn="ctr"/>
                      <a:r>
                        <a:rPr lang="fr-FR" sz="1800" dirty="0" smtClean="0">
                          <a:latin typeface="Calibri Light" panose="020F0302020204030204" pitchFamily="34" charset="0"/>
                        </a:rPr>
                        <a:t>Les représentations du monde</a:t>
                      </a:r>
                      <a:endParaRPr lang="fr-FR" sz="1800" dirty="0">
                        <a:latin typeface="Calibri Light" panose="020F0302020204030204" pitchFamily="34" charset="0"/>
                      </a:endParaRPr>
                    </a:p>
                  </a:txBody>
                  <a:tcPr/>
                </a:tc>
              </a:tr>
              <a:tr h="737414">
                <a:tc>
                  <a:txBody>
                    <a:bodyPr/>
                    <a:lstStyle/>
                    <a:p>
                      <a:r>
                        <a:rPr lang="fr-FR" sz="1800" dirty="0" smtClean="0">
                          <a:latin typeface="Calibri Light" panose="020F0302020204030204" pitchFamily="34" charset="0"/>
                        </a:rPr>
                        <a:t>Antiquité, Moyen</a:t>
                      </a:r>
                      <a:r>
                        <a:rPr lang="fr-FR" sz="1800" baseline="0" dirty="0" smtClean="0">
                          <a:latin typeface="Calibri Light" panose="020F0302020204030204" pitchFamily="34" charset="0"/>
                        </a:rPr>
                        <a:t> </a:t>
                      </a:r>
                      <a:r>
                        <a:rPr lang="fr-FR" sz="1800" dirty="0" smtClean="0">
                          <a:latin typeface="Calibri Light" panose="020F0302020204030204" pitchFamily="34" charset="0"/>
                        </a:rPr>
                        <a:t>Âge</a:t>
                      </a:r>
                      <a:endParaRPr lang="fr-FR" sz="1800" dirty="0">
                        <a:latin typeface="Calibri Light" panose="020F0302020204030204" pitchFamily="34" charset="0"/>
                      </a:endParaRPr>
                    </a:p>
                  </a:txBody>
                  <a:tcPr/>
                </a:tc>
                <a:tc>
                  <a:txBody>
                    <a:bodyPr/>
                    <a:lstStyle/>
                    <a:p>
                      <a:r>
                        <a:rPr lang="fr-FR" sz="1800" dirty="0" smtClean="0">
                          <a:latin typeface="Calibri Light" panose="020F0302020204030204" pitchFamily="34" charset="0"/>
                        </a:rPr>
                        <a:t>Renaissance,</a:t>
                      </a:r>
                      <a:r>
                        <a:rPr lang="fr-FR" sz="1800" baseline="0" dirty="0" smtClean="0">
                          <a:latin typeface="Calibri Light" panose="020F0302020204030204" pitchFamily="34" charset="0"/>
                        </a:rPr>
                        <a:t> Âge classique</a:t>
                      </a:r>
                    </a:p>
                    <a:p>
                      <a:r>
                        <a:rPr lang="fr-FR" sz="1800" baseline="0" dirty="0" smtClean="0">
                          <a:latin typeface="Calibri Light" panose="020F0302020204030204" pitchFamily="34" charset="0"/>
                        </a:rPr>
                        <a:t>Lumières</a:t>
                      </a:r>
                      <a:endParaRPr lang="fr-FR" sz="1800" dirty="0">
                        <a:latin typeface="Calibri Light" panose="020F0302020204030204" pitchFamily="34" charset="0"/>
                      </a:endParaRPr>
                    </a:p>
                  </a:txBody>
                  <a:tcPr/>
                </a:tc>
              </a:tr>
              <a:tr h="1392892">
                <a:tc>
                  <a:txBody>
                    <a:bodyPr/>
                    <a:lstStyle/>
                    <a:p>
                      <a:r>
                        <a:rPr lang="fr-FR" sz="1800" dirty="0" smtClean="0">
                          <a:latin typeface="Calibri Light" panose="020F0302020204030204" pitchFamily="34" charset="0"/>
                        </a:rPr>
                        <a:t>Art, autorité et séductions de la parole</a:t>
                      </a:r>
                      <a:endParaRPr lang="fr-FR" sz="1800" dirty="0">
                        <a:latin typeface="Calibri Light" panose="020F0302020204030204" pitchFamily="34" charset="0"/>
                      </a:endParaRPr>
                    </a:p>
                  </a:txBody>
                  <a:tcPr/>
                </a:tc>
                <a:tc>
                  <a:txBody>
                    <a:bodyPr/>
                    <a:lstStyle/>
                    <a:p>
                      <a:r>
                        <a:rPr lang="fr-FR" sz="1800" dirty="0" smtClean="0">
                          <a:latin typeface="Calibri Light" panose="020F0302020204030204" pitchFamily="34" charset="0"/>
                        </a:rPr>
                        <a:t>Découverte du monde et rencontres des cultures</a:t>
                      </a:r>
                    </a:p>
                    <a:p>
                      <a:r>
                        <a:rPr lang="fr-FR" sz="1800" dirty="0" smtClean="0">
                          <a:latin typeface="Calibri Light" panose="020F0302020204030204" pitchFamily="34" charset="0"/>
                        </a:rPr>
                        <a:t>Décrire</a:t>
                      </a:r>
                      <a:r>
                        <a:rPr lang="fr-FR" sz="1800" baseline="0" dirty="0" smtClean="0">
                          <a:latin typeface="Calibri Light" panose="020F0302020204030204" pitchFamily="34" charset="0"/>
                        </a:rPr>
                        <a:t>, figurer, imaginer,</a:t>
                      </a:r>
                    </a:p>
                    <a:p>
                      <a:r>
                        <a:rPr lang="fr-FR" sz="1800" baseline="0" dirty="0" smtClean="0">
                          <a:latin typeface="Calibri Light" panose="020F0302020204030204" pitchFamily="34" charset="0"/>
                        </a:rPr>
                        <a:t>L’homme et l’animal</a:t>
                      </a:r>
                      <a:endParaRPr lang="fr-FR" sz="1800" dirty="0">
                        <a:latin typeface="Calibri Light" panose="020F0302020204030204" pitchFamily="34" charset="0"/>
                      </a:endParaRPr>
                    </a:p>
                  </a:txBody>
                  <a:tcPr/>
                </a:tc>
              </a:tr>
            </a:tbl>
          </a:graphicData>
        </a:graphic>
      </p:graphicFrame>
    </p:spTree>
    <p:extLst>
      <p:ext uri="{BB962C8B-B14F-4D97-AF65-F5344CB8AC3E}">
        <p14:creationId xmlns="" xmlns:p14="http://schemas.microsoft.com/office/powerpoint/2010/main" val="523557303"/>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7"/>
          <p:cNvSpPr txBox="1">
            <a:spLocks/>
          </p:cNvSpPr>
          <p:nvPr/>
        </p:nvSpPr>
        <p:spPr>
          <a:xfrm>
            <a:off x="395536" y="404664"/>
            <a:ext cx="8352928" cy="5976664"/>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lnSpc>
                <a:spcPct val="150000"/>
              </a:lnSpc>
              <a:buNone/>
            </a:pPr>
            <a:r>
              <a:rPr lang="fr-FR" sz="2800" b="1" dirty="0" smtClean="0">
                <a:solidFill>
                  <a:srgbClr val="FF6600"/>
                </a:solidFill>
                <a:latin typeface="Calibri Light" panose="020F0302020204030204" pitchFamily="34" charset="0"/>
                <a:ea typeface="Microsoft YaHei" pitchFamily="2"/>
                <a:cs typeface="Arial" pitchFamily="2"/>
              </a:rPr>
              <a:t>POURSUITES D’ÉTUDES</a:t>
            </a:r>
          </a:p>
          <a:p>
            <a:pPr marL="0" lvl="0" indent="0" algn="just">
              <a:spcBef>
                <a:spcPts val="0"/>
              </a:spcBef>
              <a:spcAft>
                <a:spcPts val="0"/>
              </a:spcAft>
              <a:buNone/>
            </a:pPr>
            <a:endParaRPr lang="fr-FR" sz="2400" dirty="0" smtClean="0">
              <a:latin typeface="Calibri Light" panose="020F0302020204030204" pitchFamily="34" charset="0"/>
              <a:ea typeface="Microsoft YaHei" pitchFamily="2"/>
              <a:cs typeface="Arial" pitchFamily="2"/>
            </a:endParaRPr>
          </a:p>
          <a:p>
            <a:pPr marL="0" lvl="0" indent="0" algn="just">
              <a:spcBef>
                <a:spcPts val="0"/>
              </a:spcBef>
              <a:spcAft>
                <a:spcPts val="0"/>
              </a:spcAft>
              <a:buNone/>
            </a:pPr>
            <a:r>
              <a:rPr lang="fr-FR" sz="2200" dirty="0" smtClean="0">
                <a:latin typeface="Calibri Light" panose="020F0302020204030204" pitchFamily="34" charset="0"/>
                <a:ea typeface="Microsoft YaHei" pitchFamily="2"/>
                <a:cs typeface="Arial" pitchFamily="2"/>
              </a:rPr>
              <a:t>Nouvel </a:t>
            </a:r>
            <a:r>
              <a:rPr lang="fr-FR" sz="2200" dirty="0">
                <a:latin typeface="Calibri Light" panose="020F0302020204030204" pitchFamily="34" charset="0"/>
                <a:ea typeface="Microsoft YaHei" pitchFamily="2"/>
                <a:cs typeface="Arial" pitchFamily="2"/>
              </a:rPr>
              <a:t>enseignement qui s'adresse à tous,  pour acquérir une solide </a:t>
            </a:r>
            <a:r>
              <a:rPr lang="fr-FR" sz="2200" b="1" dirty="0">
                <a:latin typeface="Calibri Light" panose="020F0302020204030204" pitchFamily="34" charset="0"/>
                <a:ea typeface="Microsoft YaHei" pitchFamily="2"/>
                <a:cs typeface="Arial" pitchFamily="2"/>
              </a:rPr>
              <a:t>culture générale</a:t>
            </a:r>
            <a:r>
              <a:rPr lang="fr-FR" sz="2200" dirty="0">
                <a:latin typeface="Calibri Light" panose="020F0302020204030204" pitchFamily="34" charset="0"/>
                <a:ea typeface="Microsoft YaHei" pitchFamily="2"/>
                <a:cs typeface="Arial" pitchFamily="2"/>
              </a:rPr>
              <a:t>, et qui permet :</a:t>
            </a:r>
          </a:p>
          <a:p>
            <a:pPr marL="0" lvl="0" indent="0" algn="just">
              <a:spcBef>
                <a:spcPts val="0"/>
              </a:spcBef>
              <a:spcAft>
                <a:spcPts val="0"/>
              </a:spcAft>
              <a:buNone/>
            </a:pPr>
            <a:endParaRPr lang="fr-FR" sz="2200" dirty="0">
              <a:latin typeface="Calibri Light" panose="020F0302020204030204" pitchFamily="34" charset="0"/>
              <a:ea typeface="Microsoft YaHei" pitchFamily="2"/>
              <a:cs typeface="Arial" pitchFamily="2"/>
            </a:endParaRPr>
          </a:p>
          <a:p>
            <a:pPr marL="0" lvl="0" indent="0" algn="just">
              <a:spcBef>
                <a:spcPts val="0"/>
              </a:spcBef>
              <a:spcAft>
                <a:spcPts val="0"/>
              </a:spcAft>
              <a:buNone/>
            </a:pPr>
            <a:r>
              <a:rPr lang="fr-FR" sz="2200" dirty="0">
                <a:latin typeface="Calibri Light" panose="020F0302020204030204" pitchFamily="34" charset="0"/>
                <a:ea typeface="Arial Black" pitchFamily="2"/>
                <a:cs typeface="Arial Black" pitchFamily="2"/>
              </a:rPr>
              <a:t>→ </a:t>
            </a:r>
            <a:r>
              <a:rPr lang="fr-FR" sz="2200" dirty="0">
                <a:latin typeface="Calibri Light" panose="020F0302020204030204" pitchFamily="34" charset="0"/>
                <a:ea typeface="Microsoft YaHei" pitchFamily="2"/>
                <a:cs typeface="Arial" pitchFamily="2"/>
              </a:rPr>
              <a:t> une approche croisée de deux disciplines :</a:t>
            </a:r>
          </a:p>
          <a:p>
            <a:pPr marL="0" lvl="0" indent="0" algn="just">
              <a:spcBef>
                <a:spcPts val="0"/>
              </a:spcBef>
              <a:spcAft>
                <a:spcPts val="0"/>
              </a:spcAft>
              <a:buNone/>
            </a:pPr>
            <a:r>
              <a:rPr lang="fr-FR" sz="2200" dirty="0" smtClean="0">
                <a:latin typeface="Calibri Light" panose="020F0302020204030204" pitchFamily="34" charset="0"/>
                <a:ea typeface="Microsoft YaHei" pitchFamily="2"/>
                <a:cs typeface="Arial" pitchFamily="2"/>
              </a:rPr>
              <a:t> 	Littérature </a:t>
            </a:r>
            <a:r>
              <a:rPr lang="fr-FR" sz="2200" dirty="0">
                <a:latin typeface="Calibri Light" panose="020F0302020204030204" pitchFamily="34" charset="0"/>
                <a:ea typeface="Microsoft YaHei" pitchFamily="2"/>
                <a:cs typeface="Arial" pitchFamily="2"/>
              </a:rPr>
              <a:t>(2 heures)</a:t>
            </a:r>
          </a:p>
          <a:p>
            <a:pPr marL="0" lvl="0" indent="0" algn="just">
              <a:spcBef>
                <a:spcPts val="0"/>
              </a:spcBef>
              <a:spcAft>
                <a:spcPts val="0"/>
              </a:spcAft>
              <a:buNone/>
            </a:pPr>
            <a:r>
              <a:rPr lang="fr-FR" sz="2200" dirty="0">
                <a:latin typeface="Calibri Light" panose="020F0302020204030204" pitchFamily="34" charset="0"/>
                <a:ea typeface="Microsoft YaHei" pitchFamily="2"/>
                <a:cs typeface="Arial" pitchFamily="2"/>
              </a:rPr>
              <a:t>	</a:t>
            </a:r>
            <a:r>
              <a:rPr lang="fr-FR" sz="2200" dirty="0" smtClean="0">
                <a:latin typeface="Calibri Light" panose="020F0302020204030204" pitchFamily="34" charset="0"/>
                <a:ea typeface="Microsoft YaHei" pitchFamily="2"/>
                <a:cs typeface="Arial" pitchFamily="2"/>
              </a:rPr>
              <a:t>Philosophie </a:t>
            </a:r>
            <a:r>
              <a:rPr lang="fr-FR" sz="2200" dirty="0">
                <a:latin typeface="Calibri Light" panose="020F0302020204030204" pitchFamily="34" charset="0"/>
                <a:ea typeface="Microsoft YaHei" pitchFamily="2"/>
                <a:cs typeface="Arial" pitchFamily="2"/>
              </a:rPr>
              <a:t>dès la première (2 heures)</a:t>
            </a:r>
          </a:p>
          <a:p>
            <a:pPr marL="0" lvl="0" indent="0" algn="just">
              <a:spcBef>
                <a:spcPts val="0"/>
              </a:spcBef>
              <a:spcAft>
                <a:spcPts val="0"/>
              </a:spcAft>
              <a:buNone/>
            </a:pPr>
            <a:endParaRPr lang="fr-FR" sz="2200" dirty="0">
              <a:latin typeface="Calibri Light" panose="020F0302020204030204" pitchFamily="34" charset="0"/>
              <a:ea typeface="Microsoft YaHei" pitchFamily="2"/>
              <a:cs typeface="Arial" pitchFamily="2"/>
            </a:endParaRPr>
          </a:p>
          <a:p>
            <a:pPr marL="0" lvl="0" indent="0" algn="just">
              <a:spcBef>
                <a:spcPts val="0"/>
              </a:spcBef>
              <a:spcAft>
                <a:spcPts val="0"/>
              </a:spcAft>
              <a:buNone/>
            </a:pPr>
            <a:r>
              <a:rPr lang="fr-FR" sz="2200" dirty="0">
                <a:latin typeface="Calibri Light" panose="020F0302020204030204" pitchFamily="34" charset="0"/>
                <a:ea typeface="Arial Black" pitchFamily="2"/>
                <a:cs typeface="Arial Black" pitchFamily="2"/>
              </a:rPr>
              <a:t>→ </a:t>
            </a:r>
            <a:r>
              <a:rPr lang="fr-FR" sz="2200" dirty="0">
                <a:latin typeface="Calibri Light" panose="020F0302020204030204" pitchFamily="34" charset="0"/>
                <a:ea typeface="Microsoft YaHei" pitchFamily="2"/>
                <a:cs typeface="Arial" pitchFamily="2"/>
              </a:rPr>
              <a:t>le développement de compétences utiles dans l'enseignement supérieur : lettres, philosophie, sciences, arts, droit, économie et gestion, sciences politiques, médecine, professions de santé, enseignement, culture et communication</a:t>
            </a:r>
          </a:p>
          <a:p>
            <a:pPr marL="109537" indent="0" algn="ctr">
              <a:lnSpc>
                <a:spcPct val="150000"/>
              </a:lnSpc>
              <a:buNone/>
            </a:pPr>
            <a:endParaRPr lang="fr-FR" sz="3600" b="1" dirty="0">
              <a:solidFill>
                <a:srgbClr val="FF6600"/>
              </a:solidFill>
              <a:latin typeface="Arial" pitchFamily="18"/>
              <a:ea typeface="Microsoft YaHei" pitchFamily="2"/>
              <a:cs typeface="Arial" pitchFamily="2"/>
            </a:endParaRPr>
          </a:p>
          <a:p>
            <a:pPr marL="109537" indent="0" algn="ctr">
              <a:lnSpc>
                <a:spcPct val="150000"/>
              </a:lnSpc>
              <a:buNone/>
            </a:pPr>
            <a:endParaRPr lang="fr-FR" sz="3600" dirty="0"/>
          </a:p>
        </p:txBody>
      </p:sp>
    </p:spTree>
    <p:extLst>
      <p:ext uri="{BB962C8B-B14F-4D97-AF65-F5344CB8AC3E}">
        <p14:creationId xmlns="" xmlns:p14="http://schemas.microsoft.com/office/powerpoint/2010/main" val="1340317399"/>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188641"/>
            <a:ext cx="9144000" cy="1435936"/>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DE SPÉCIALITÉ : </a:t>
            </a:r>
            <a:br>
              <a:rPr lang="fr-FR" b="1" dirty="0" smtClean="0">
                <a:solidFill>
                  <a:srgbClr val="003366"/>
                </a:solidFill>
                <a:latin typeface="Calibri Light" pitchFamily="32" charset="0"/>
              </a:rPr>
            </a:br>
            <a:r>
              <a:rPr lang="fr-FR" b="1" dirty="0" smtClean="0">
                <a:solidFill>
                  <a:srgbClr val="FF0000"/>
                </a:solidFill>
                <a:latin typeface="Calibri Light" pitchFamily="32" charset="0"/>
              </a:rPr>
              <a:t>LANGUES LITTERATURES ET CULTURES ETRANGERES</a:t>
            </a:r>
            <a:endParaRPr lang="fr-FR" b="1" dirty="0">
              <a:solidFill>
                <a:srgbClr val="FF0000"/>
              </a:solidFill>
              <a:latin typeface="Calibri Light" pitchFamily="32" charset="0"/>
            </a:endParaRPr>
          </a:p>
        </p:txBody>
      </p:sp>
      <p:sp>
        <p:nvSpPr>
          <p:cNvPr id="8" name="Sous-titre 7"/>
          <p:cNvSpPr>
            <a:spLocks noGrp="1"/>
          </p:cNvSpPr>
          <p:nvPr>
            <p:ph type="subTitle" idx="1"/>
          </p:nvPr>
        </p:nvSpPr>
        <p:spPr>
          <a:xfrm>
            <a:off x="755576" y="2276872"/>
            <a:ext cx="7772400" cy="2736304"/>
          </a:xfrm>
        </p:spPr>
        <p:txBody>
          <a:bodyPr>
            <a:noAutofit/>
          </a:bodyPr>
          <a:lstStyle/>
          <a:p>
            <a:pPr algn="ctr">
              <a:lnSpc>
                <a:spcPct val="150000"/>
              </a:lnSpc>
            </a:pPr>
            <a:r>
              <a:rPr lang="fr-FR" sz="3600" dirty="0" smtClean="0"/>
              <a:t>ANGLAIS </a:t>
            </a:r>
          </a:p>
          <a:p>
            <a:pPr algn="ctr">
              <a:lnSpc>
                <a:spcPct val="150000"/>
              </a:lnSpc>
            </a:pPr>
            <a:r>
              <a:rPr lang="fr-FR" sz="3600" dirty="0" smtClean="0"/>
              <a:t>ESPAGNOL </a:t>
            </a:r>
          </a:p>
          <a:p>
            <a:pPr algn="ctr">
              <a:lnSpc>
                <a:spcPct val="150000"/>
              </a:lnSpc>
            </a:pPr>
            <a:r>
              <a:rPr lang="fr-FR" sz="3600" dirty="0" smtClean="0"/>
              <a:t>ALLEMAND</a:t>
            </a:r>
            <a:endParaRPr lang="fr-FR" sz="3600" dirty="0"/>
          </a:p>
        </p:txBody>
      </p:sp>
    </p:spTree>
    <p:extLst>
      <p:ext uri="{BB962C8B-B14F-4D97-AF65-F5344CB8AC3E}">
        <p14:creationId xmlns="" xmlns:p14="http://schemas.microsoft.com/office/powerpoint/2010/main" val="29718628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935421" y="980729"/>
            <a:ext cx="7273158" cy="4824536"/>
          </a:xfrm>
          <a:prstGeom prst="rect">
            <a:avLst/>
          </a:prstGeom>
        </p:spPr>
      </p:pic>
      <p:sp>
        <p:nvSpPr>
          <p:cNvPr id="5" name="Rectangle 4"/>
          <p:cNvSpPr/>
          <p:nvPr/>
        </p:nvSpPr>
        <p:spPr>
          <a:xfrm>
            <a:off x="323528" y="548681"/>
            <a:ext cx="8352928"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None/>
            </a:pPr>
            <a:r>
              <a:rPr lang="fr-FR" dirty="0" smtClean="0">
                <a:latin typeface="Calibri Light" panose="020F0302020204030204" pitchFamily="34" charset="0"/>
                <a:cs typeface="Calibri" pitchFamily="34" charset="0"/>
              </a:rPr>
              <a:t>PRINCIPES ET OBJECTIFS COMMUNS </a:t>
            </a:r>
          </a:p>
          <a:p>
            <a:pPr algn="ctr">
              <a:buNone/>
            </a:pPr>
            <a:r>
              <a:rPr lang="fr-FR" dirty="0" smtClean="0">
                <a:latin typeface="Calibri Light" panose="020F0302020204030204" pitchFamily="34" charset="0"/>
                <a:cs typeface="Calibri" pitchFamily="34" charset="0"/>
              </a:rPr>
              <a:t>AUX 3 LANGUES</a:t>
            </a:r>
          </a:p>
          <a:p>
            <a:pPr>
              <a:buNone/>
            </a:pPr>
            <a:endParaRPr lang="fr-FR" dirty="0" smtClean="0">
              <a:latin typeface="Calibri Light" pitchFamily="34" charset="0"/>
              <a:cs typeface="Calibri Light" pitchFamily="34" charset="0"/>
            </a:endParaRPr>
          </a:p>
          <a:p>
            <a:pPr algn="just">
              <a:buFont typeface="Wingdings" pitchFamily="2" charset="2"/>
              <a:buChar char="Ø"/>
            </a:pPr>
            <a:r>
              <a:rPr lang="fr-FR" dirty="0" smtClean="0">
                <a:latin typeface="Calibri Light" panose="020F0302020204030204" pitchFamily="34" charset="0"/>
                <a:cs typeface="Calibri" pitchFamily="34" charset="0"/>
              </a:rPr>
              <a:t> La spécialité a pour but d’explorer la langue, la littérature et la culture de manière approfondie.</a:t>
            </a:r>
          </a:p>
          <a:p>
            <a:pPr algn="just"/>
            <a:endParaRPr lang="fr-FR" dirty="0" smtClean="0">
              <a:latin typeface="Calibri Light" panose="020F0302020204030204" pitchFamily="34" charset="0"/>
              <a:cs typeface="Calibri" pitchFamily="34" charset="0"/>
            </a:endParaRPr>
          </a:p>
          <a:p>
            <a:pPr algn="just">
              <a:buFont typeface="Wingdings" pitchFamily="2" charset="2"/>
              <a:buChar char="Ø"/>
            </a:pPr>
            <a:r>
              <a:rPr lang="fr-FR" dirty="0" smtClean="0">
                <a:latin typeface="Calibri Light" panose="020F0302020204030204" pitchFamily="34" charset="0"/>
                <a:cs typeface="Calibri" pitchFamily="34" charset="0"/>
              </a:rPr>
              <a:t> Elle prépare aux contenus et méthodes de l’enseignement du supérieur mais les adapte à un public lycéen.</a:t>
            </a:r>
          </a:p>
          <a:p>
            <a:pPr algn="just"/>
            <a:endParaRPr lang="fr-FR" dirty="0" smtClean="0">
              <a:latin typeface="Calibri Light" panose="020F0302020204030204" pitchFamily="34" charset="0"/>
              <a:cs typeface="Calibri" pitchFamily="34" charset="0"/>
            </a:endParaRPr>
          </a:p>
          <a:p>
            <a:pPr algn="just">
              <a:buFont typeface="Wingdings" pitchFamily="2" charset="2"/>
              <a:buChar char="Ø"/>
            </a:pPr>
            <a:r>
              <a:rPr lang="fr-FR" dirty="0" smtClean="0">
                <a:latin typeface="Calibri Light" panose="020F0302020204030204" pitchFamily="34" charset="0"/>
                <a:cs typeface="Calibri" pitchFamily="34" charset="0"/>
              </a:rPr>
              <a:t> Elle s’adapte aux futurs spécialistes mais pas à eux seuls.</a:t>
            </a:r>
          </a:p>
          <a:p>
            <a:pPr algn="just"/>
            <a:endParaRPr lang="fr-FR" dirty="0" smtClean="0">
              <a:latin typeface="Calibri Light" panose="020F0302020204030204" pitchFamily="34" charset="0"/>
              <a:cs typeface="Calibri" pitchFamily="34" charset="0"/>
            </a:endParaRPr>
          </a:p>
          <a:p>
            <a:pPr algn="just">
              <a:buFont typeface="Wingdings" pitchFamily="2" charset="2"/>
              <a:buChar char="Ø"/>
            </a:pPr>
            <a:r>
              <a:rPr lang="fr-FR" dirty="0" smtClean="0">
                <a:latin typeface="Calibri Light" panose="020F0302020204030204" pitchFamily="34" charset="0"/>
                <a:cs typeface="Calibri" pitchFamily="34" charset="0"/>
              </a:rPr>
              <a:t> Elle a pour objectif de développer le goût de lire. </a:t>
            </a:r>
          </a:p>
          <a:p>
            <a:pPr algn="just">
              <a:buFont typeface="Wingdings" pitchFamily="2" charset="2"/>
              <a:buChar char="Ø"/>
            </a:pPr>
            <a:endParaRPr lang="fr-FR" dirty="0">
              <a:latin typeface="Calibri Light" panose="020F0302020204030204" pitchFamily="34" charset="0"/>
              <a:cs typeface="Calibri" pitchFamily="34" charset="0"/>
            </a:endParaRPr>
          </a:p>
          <a:p>
            <a:pPr algn="just"/>
            <a:endParaRPr lang="fr-FR" dirty="0" smtClean="0">
              <a:latin typeface="Calibri Light" panose="020F0302020204030204" pitchFamily="34" charset="0"/>
              <a:cs typeface="Calibri" pitchFamily="34" charset="0"/>
            </a:endParaRPr>
          </a:p>
        </p:txBody>
      </p:sp>
    </p:spTree>
    <p:extLst>
      <p:ext uri="{BB962C8B-B14F-4D97-AF65-F5344CB8AC3E}">
        <p14:creationId xmlns="" xmlns:p14="http://schemas.microsoft.com/office/powerpoint/2010/main" val="2793217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1520" y="260648"/>
            <a:ext cx="8568952" cy="523220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None/>
            </a:pPr>
            <a:r>
              <a:rPr lang="fr-FR" dirty="0" smtClean="0">
                <a:latin typeface="Calibri Light" panose="020F0302020204030204" pitchFamily="34" charset="0"/>
                <a:cs typeface="Calibri" pitchFamily="34" charset="0"/>
              </a:rPr>
              <a:t>EN PRATIQUE DANS LES 3 LANGUES</a:t>
            </a:r>
          </a:p>
          <a:p>
            <a:pPr>
              <a:buNone/>
            </a:pPr>
            <a:endParaRPr lang="fr-FR" sz="2200" dirty="0" smtClean="0">
              <a:latin typeface="Calibri Light" panose="020F0302020204030204" pitchFamily="34" charset="0"/>
              <a:cs typeface="Calibri" pitchFamily="34" charset="0"/>
            </a:endParaRPr>
          </a:p>
          <a:p>
            <a:pPr algn="just">
              <a:buFont typeface="Wingdings" pitchFamily="2" charset="2"/>
              <a:buChar char="Ø"/>
            </a:pPr>
            <a:r>
              <a:rPr lang="fr-FR" sz="2200" dirty="0" smtClean="0">
                <a:latin typeface="Calibri Light" panose="020F0302020204030204" pitchFamily="34" charset="0"/>
                <a:cs typeface="Calibri" pitchFamily="34" charset="0"/>
              </a:rPr>
              <a:t> Chaque élève constitue un dossier personnel qui permettra de rendre compte du bagage linguistique, littéraire et culturel acquis en spécialité « LLCE ».</a:t>
            </a:r>
          </a:p>
          <a:p>
            <a:pPr algn="just"/>
            <a:endParaRPr lang="fr-FR" sz="2200" dirty="0" smtClean="0">
              <a:latin typeface="Calibri Light" panose="020F0302020204030204" pitchFamily="34" charset="0"/>
              <a:cs typeface="Calibri" pitchFamily="34" charset="0"/>
            </a:endParaRPr>
          </a:p>
          <a:p>
            <a:pPr algn="just">
              <a:buFont typeface="Wingdings" pitchFamily="2" charset="2"/>
              <a:buChar char="Ø"/>
            </a:pPr>
            <a:r>
              <a:rPr lang="fr-FR" sz="2200" dirty="0" smtClean="0">
                <a:latin typeface="Calibri Light" panose="020F0302020204030204" pitchFamily="34" charset="0"/>
                <a:cs typeface="Calibri" pitchFamily="34" charset="0"/>
              </a:rPr>
              <a:t> Les outils numériques sont largement utilisés.</a:t>
            </a:r>
          </a:p>
          <a:p>
            <a:pPr algn="just"/>
            <a:endParaRPr lang="fr-FR" sz="2200" dirty="0" smtClean="0">
              <a:latin typeface="Calibri Light" panose="020F0302020204030204" pitchFamily="34" charset="0"/>
              <a:cs typeface="Calibri" pitchFamily="34" charset="0"/>
            </a:endParaRPr>
          </a:p>
          <a:p>
            <a:pPr algn="just">
              <a:buFont typeface="Wingdings" pitchFamily="2" charset="2"/>
              <a:buChar char="Ø"/>
            </a:pPr>
            <a:r>
              <a:rPr lang="fr-FR" sz="2200" dirty="0" smtClean="0">
                <a:latin typeface="Calibri Light" panose="020F0302020204030204" pitchFamily="34" charset="0"/>
                <a:cs typeface="Calibri" pitchFamily="34" charset="0"/>
              </a:rPr>
              <a:t> Le niveau attendu est B2 en fin de première, C1 en fin de terminale.</a:t>
            </a:r>
          </a:p>
          <a:p>
            <a:pPr algn="just"/>
            <a:endParaRPr lang="fr-FR" sz="2200" dirty="0" smtClean="0">
              <a:latin typeface="Calibri Light" panose="020F0302020204030204" pitchFamily="34" charset="0"/>
              <a:cs typeface="Calibri" pitchFamily="34" charset="0"/>
            </a:endParaRPr>
          </a:p>
          <a:p>
            <a:pPr>
              <a:buFont typeface="Wingdings" pitchFamily="2" charset="2"/>
              <a:buChar char="Ø"/>
            </a:pPr>
            <a:r>
              <a:rPr lang="fr-FR" sz="2200" dirty="0" smtClean="0">
                <a:latin typeface="Calibri Light" panose="020F0302020204030204" pitchFamily="34" charset="0"/>
              </a:rPr>
              <a:t> </a:t>
            </a:r>
            <a:r>
              <a:rPr lang="fr-FR" sz="2200" dirty="0" smtClean="0">
                <a:latin typeface="Calibri Light" panose="020F0302020204030204" pitchFamily="34" charset="0"/>
                <a:cs typeface="Calibri" pitchFamily="34" charset="0"/>
              </a:rPr>
              <a:t>5 thématiques sont traitées sur les 2 années du cycle terminal, 2 en première, 3 en terminale. </a:t>
            </a:r>
          </a:p>
          <a:p>
            <a:endParaRPr lang="fr-FR" sz="2200" dirty="0" smtClean="0">
              <a:latin typeface="Calibri Light" panose="020F0302020204030204" pitchFamily="34" charset="0"/>
              <a:cs typeface="Calibri" pitchFamily="34" charset="0"/>
            </a:endParaRPr>
          </a:p>
          <a:p>
            <a:pPr algn="just">
              <a:buFont typeface="Wingdings" pitchFamily="2" charset="2"/>
              <a:buChar char="Ø"/>
            </a:pPr>
            <a:r>
              <a:rPr lang="fr-FR" sz="2200" dirty="0" smtClean="0">
                <a:latin typeface="Calibri Light" panose="020F0302020204030204" pitchFamily="34" charset="0"/>
                <a:cs typeface="Calibri" pitchFamily="34" charset="0"/>
              </a:rPr>
              <a:t> Les compétences linguistiques sont approfondies.</a:t>
            </a:r>
          </a:p>
          <a:p>
            <a:pPr algn="just"/>
            <a:endParaRPr lang="fr-FR" dirty="0" smtClean="0"/>
          </a:p>
        </p:txBody>
      </p:sp>
    </p:spTree>
    <p:extLst>
      <p:ext uri="{BB962C8B-B14F-4D97-AF65-F5344CB8AC3E}">
        <p14:creationId xmlns="" xmlns:p14="http://schemas.microsoft.com/office/powerpoint/2010/main" val="3587768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1226478258"/>
              </p:ext>
            </p:extLst>
          </p:nvPr>
        </p:nvGraphicFramePr>
        <p:xfrm>
          <a:off x="539552" y="692687"/>
          <a:ext cx="8064896" cy="5125673"/>
        </p:xfrm>
        <a:graphic>
          <a:graphicData uri="http://schemas.openxmlformats.org/drawingml/2006/table">
            <a:tbl>
              <a:tblPr/>
              <a:tblGrid>
                <a:gridCol w="518457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tblGrid>
              <a:tr h="477872">
                <a:tc>
                  <a:txBody>
                    <a:bodyPr/>
                    <a:lstStyle/>
                    <a:p>
                      <a:pPr algn="ctr"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Spécialités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2400" b="1" i="0" u="none" strike="noStrike" dirty="0">
                          <a:solidFill>
                            <a:srgbClr val="000000"/>
                          </a:solidFill>
                          <a:effectLst/>
                          <a:latin typeface="Times New Roman" panose="02020603050405020304" pitchFamily="18" charset="0"/>
                          <a:cs typeface="Times New Roman" panose="02020603050405020304" pitchFamily="18" charset="0"/>
                        </a:rPr>
                        <a:t> </a:t>
                      </a:r>
                      <a:r>
                        <a:rPr lang="fr-FR" sz="2400" b="1" i="0" u="none" strike="noStrike" dirty="0" smtClean="0">
                          <a:solidFill>
                            <a:srgbClr val="000000"/>
                          </a:solidFill>
                          <a:effectLst/>
                          <a:latin typeface="Times New Roman" panose="02020603050405020304" pitchFamily="18" charset="0"/>
                          <a:cs typeface="Times New Roman" panose="02020603050405020304" pitchFamily="18" charset="0"/>
                        </a:rPr>
                        <a:t>Réponses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477872">
                <a:tc>
                  <a:txBody>
                    <a:bodyPr/>
                    <a:lstStyle/>
                    <a:p>
                      <a:pPr algn="ctr" fontAlgn="b"/>
                      <a:r>
                        <a:rPr lang="fr-FR" sz="1800" b="1" i="0" u="none" strike="noStrike" smtClean="0">
                          <a:solidFill>
                            <a:srgbClr val="000000"/>
                          </a:solidFill>
                          <a:effectLst/>
                          <a:latin typeface="Times New Roman" panose="02020603050405020304" pitchFamily="18" charset="0"/>
                          <a:cs typeface="Times New Roman" panose="02020603050405020304" pitchFamily="18" charset="0"/>
                        </a:rPr>
                        <a:t>Arts/Histoire</a:t>
                      </a:r>
                      <a:r>
                        <a:rPr lang="fr-FR" sz="1800" b="1" i="0" u="none" strike="noStrike" baseline="0" smtClean="0">
                          <a:solidFill>
                            <a:srgbClr val="000000"/>
                          </a:solidFill>
                          <a:effectLst/>
                          <a:latin typeface="Times New Roman" panose="02020603050405020304" pitchFamily="18" charset="0"/>
                          <a:cs typeface="Times New Roman" panose="02020603050405020304" pitchFamily="18" charset="0"/>
                        </a:rPr>
                        <a:t> des Arts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44</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r h="477872">
                <a:tc>
                  <a:txBody>
                    <a:bodyPr/>
                    <a:lstStyle/>
                    <a:p>
                      <a:pPr algn="ctr" fontAlgn="b"/>
                      <a:r>
                        <a:rPr lang="fr-FR" sz="1800" b="1" i="0" u="none" strike="noStrike" dirty="0" err="1" smtClean="0">
                          <a:solidFill>
                            <a:srgbClr val="000000"/>
                          </a:solidFill>
                          <a:effectLst/>
                          <a:latin typeface="Times New Roman" panose="02020603050405020304" pitchFamily="18" charset="0"/>
                          <a:cs typeface="Times New Roman" panose="02020603050405020304" pitchFamily="18" charset="0"/>
                        </a:rPr>
                        <a:t>Hist</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-Géo, Géopolitique,</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Sciences Po.</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2"/>
                  </a:ext>
                </a:extLst>
              </a:tr>
              <a:tr h="477872">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Humanités, Littérature</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et </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Philosophie</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3"/>
                  </a:ext>
                </a:extLst>
              </a:tr>
              <a:tr h="477872">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Langues,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Littératures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et</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 Cultures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Etrangères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4"/>
                  </a:ext>
                </a:extLst>
              </a:tr>
              <a:tr h="3469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Littérature,</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Langues et</a:t>
                      </a:r>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 Cultures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de l’Antiquité</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5"/>
                  </a:ext>
                </a:extLst>
              </a:tr>
              <a:tr h="477872">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Mathématiques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6"/>
                  </a:ext>
                </a:extLst>
              </a:tr>
              <a:tr h="477872">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Numérique et Sciences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de l’Informatique</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7"/>
                  </a:ext>
                </a:extLst>
              </a:tr>
              <a:tr h="477872">
                <a:tc>
                  <a:txBody>
                    <a:bodyPr/>
                    <a:lstStyle/>
                    <a:p>
                      <a:pPr algn="ctr" fontAlgn="b"/>
                      <a:r>
                        <a:rPr lang="fr-FR" sz="1800" b="1" i="0" u="none" strike="noStrike" dirty="0">
                          <a:solidFill>
                            <a:srgbClr val="000000"/>
                          </a:solidFill>
                          <a:effectLst/>
                          <a:latin typeface="Times New Roman" panose="02020603050405020304" pitchFamily="18" charset="0"/>
                          <a:cs typeface="Times New Roman" panose="02020603050405020304" pitchFamily="18" charset="0"/>
                        </a:rPr>
                        <a:t>Physique-Chimie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184</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8"/>
                  </a:ext>
                </a:extLst>
              </a:tr>
              <a:tr h="477872">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Sciences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de la Vie et de la Terre</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172</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09"/>
                  </a:ext>
                </a:extLst>
              </a:tr>
              <a:tr h="477872">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Sciences</a:t>
                      </a:r>
                      <a:r>
                        <a:rPr lang="fr-FR"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Economiques et Sociales</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1800" b="1" i="0" u="none" strike="noStrike" dirty="0" smtClean="0">
                          <a:solidFill>
                            <a:srgbClr val="000000"/>
                          </a:solidFill>
                          <a:effectLst/>
                          <a:latin typeface="Times New Roman" panose="02020603050405020304" pitchFamily="18" charset="0"/>
                          <a:cs typeface="Times New Roman" panose="02020603050405020304" pitchFamily="18" charset="0"/>
                        </a:rPr>
                        <a:t>191</a:t>
                      </a:r>
                      <a:endParaRPr lang="fr-F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 xmlns:p14="http://schemas.microsoft.com/office/powerpoint/2010/main" val="1640339828"/>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609759" y="980728"/>
            <a:ext cx="7598820" cy="5040559"/>
          </a:xfrm>
          <a:prstGeom prst="rect">
            <a:avLst/>
          </a:prstGeom>
        </p:spPr>
      </p:pic>
      <p:sp>
        <p:nvSpPr>
          <p:cNvPr id="4" name="Titr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fr-FR" dirty="0" smtClean="0">
                <a:latin typeface="Calibri Light" panose="020F0302020204030204" pitchFamily="34" charset="0"/>
              </a:rPr>
              <a:t>LLCE</a:t>
            </a:r>
            <a:r>
              <a:rPr lang="fr-FR" dirty="0" smtClean="0"/>
              <a:t> </a:t>
            </a:r>
            <a:r>
              <a:rPr lang="fr-FR" dirty="0" smtClean="0">
                <a:latin typeface="Calibri Light" panose="020F0302020204030204" pitchFamily="34" charset="0"/>
              </a:rPr>
              <a:t>ANGLAIS</a:t>
            </a:r>
            <a:r>
              <a:rPr lang="fr-FR" dirty="0" smtClean="0"/>
              <a:t> </a:t>
            </a:r>
            <a:r>
              <a:rPr lang="fr-FR" dirty="0" smtClean="0">
                <a:latin typeface="Calibri Light" panose="020F0302020204030204" pitchFamily="34" charset="0"/>
              </a:rPr>
              <a:t>EN</a:t>
            </a:r>
            <a:r>
              <a:rPr lang="fr-FR" dirty="0" smtClean="0"/>
              <a:t> </a:t>
            </a:r>
            <a:r>
              <a:rPr lang="fr-FR" dirty="0" smtClean="0">
                <a:latin typeface="Calibri Light" panose="020F0302020204030204" pitchFamily="34" charset="0"/>
              </a:rPr>
              <a:t>DETAIL</a:t>
            </a:r>
            <a:endParaRPr lang="fr-FR" dirty="0">
              <a:latin typeface="Calibri Light" panose="020F0302020204030204" pitchFamily="34" charset="0"/>
            </a:endParaRPr>
          </a:p>
        </p:txBody>
      </p:sp>
      <p:sp>
        <p:nvSpPr>
          <p:cNvPr id="5" name="Espace réservé du contenu 4"/>
          <p:cNvSpPr>
            <a:spLocks noGrp="1"/>
          </p:cNvSpPr>
          <p:nvPr>
            <p:ph idx="1"/>
          </p:nvPr>
        </p:nvSpPr>
        <p:spPr>
          <a:xfrm>
            <a:off x="457200" y="1600201"/>
            <a:ext cx="8229600" cy="4349080"/>
          </a:xfrm>
        </p:spPr>
        <p:style>
          <a:lnRef idx="1">
            <a:schemeClr val="accent2"/>
          </a:lnRef>
          <a:fillRef idx="2">
            <a:schemeClr val="accent2"/>
          </a:fillRef>
          <a:effectRef idx="1">
            <a:schemeClr val="accent2"/>
          </a:effectRef>
          <a:fontRef idx="minor">
            <a:schemeClr val="dk1"/>
          </a:fontRef>
        </p:style>
        <p:txBody>
          <a:bodyPr>
            <a:normAutofit/>
          </a:bodyPr>
          <a:lstStyle/>
          <a:p>
            <a:pPr algn="just">
              <a:buFont typeface="Wingdings" pitchFamily="2" charset="2"/>
              <a:buChar char="Ø"/>
            </a:pPr>
            <a:r>
              <a:rPr lang="fr-FR" sz="1800" dirty="0" smtClean="0">
                <a:latin typeface="Calibri Light" panose="020F0302020204030204" pitchFamily="34" charset="0"/>
              </a:rPr>
              <a:t>Il s’agit d’approfondir les connaissances sur le monde britannique, américain, l’Irlande, les pays du Commonwealth.</a:t>
            </a:r>
          </a:p>
          <a:p>
            <a:pPr algn="just">
              <a:buFont typeface="Wingdings" pitchFamily="2" charset="2"/>
              <a:buChar char="Ø"/>
            </a:pPr>
            <a:r>
              <a:rPr lang="fr-FR" sz="1800" dirty="0" smtClean="0">
                <a:latin typeface="Calibri Light" panose="020F0302020204030204" pitchFamily="34" charset="0"/>
              </a:rPr>
              <a:t>L’étude de la littérature est mise en avant.</a:t>
            </a:r>
          </a:p>
          <a:p>
            <a:pPr algn="just">
              <a:buFont typeface="Wingdings" pitchFamily="2" charset="2"/>
              <a:buChar char="Ø"/>
            </a:pPr>
            <a:r>
              <a:rPr lang="fr-FR" sz="1800" dirty="0" smtClean="0">
                <a:latin typeface="Calibri Light" panose="020F0302020204030204" pitchFamily="34" charset="0"/>
              </a:rPr>
              <a:t>Une place importante est accordée: </a:t>
            </a:r>
          </a:p>
          <a:p>
            <a:pPr algn="just">
              <a:buNone/>
            </a:pPr>
            <a:r>
              <a:rPr lang="fr-FR" sz="1800" dirty="0" smtClean="0">
                <a:latin typeface="Calibri Light" panose="020F0302020204030204" pitchFamily="34" charset="0"/>
              </a:rPr>
              <a:t> 		- aux autres arts (peinture, photo, cinéma, séries tv…)</a:t>
            </a:r>
          </a:p>
          <a:p>
            <a:pPr algn="just">
              <a:buNone/>
            </a:pPr>
            <a:r>
              <a:rPr lang="fr-FR" sz="1800" dirty="0" smtClean="0">
                <a:latin typeface="Calibri Light" panose="020F0302020204030204" pitchFamily="34" charset="0"/>
              </a:rPr>
              <a:t>		- à l’histoire des idées, à la presse…</a:t>
            </a:r>
          </a:p>
          <a:p>
            <a:pPr algn="just">
              <a:buFont typeface="Wingdings" pitchFamily="2" charset="2"/>
              <a:buChar char="Ø"/>
            </a:pPr>
            <a:r>
              <a:rPr lang="fr-FR" sz="1800" dirty="0" smtClean="0">
                <a:latin typeface="Calibri Light" panose="020F0302020204030204" pitchFamily="34" charset="0"/>
              </a:rPr>
              <a:t>Programme culturel de 1</a:t>
            </a:r>
            <a:r>
              <a:rPr lang="fr-FR" sz="1800" baseline="30000" dirty="0" smtClean="0">
                <a:latin typeface="Calibri Light" panose="020F0302020204030204" pitchFamily="34" charset="0"/>
              </a:rPr>
              <a:t>ère</a:t>
            </a:r>
            <a:r>
              <a:rPr lang="fr-FR" sz="1800" dirty="0" smtClean="0">
                <a:latin typeface="Calibri Light" panose="020F0302020204030204" pitchFamily="34" charset="0"/>
              </a:rPr>
              <a:t>: </a:t>
            </a:r>
          </a:p>
          <a:p>
            <a:pPr marL="514350" indent="-514350" algn="just">
              <a:buNone/>
            </a:pPr>
            <a:r>
              <a:rPr lang="fr-FR" sz="1800" dirty="0" smtClean="0">
                <a:latin typeface="Calibri Light" panose="020F0302020204030204" pitchFamily="34" charset="0"/>
              </a:rPr>
              <a:t> 	-	Imaginaire (De Frankenstein à Game of </a:t>
            </a:r>
            <a:r>
              <a:rPr lang="fr-FR" sz="1800" dirty="0" err="1" smtClean="0">
                <a:latin typeface="Calibri Light" panose="020F0302020204030204" pitchFamily="34" charset="0"/>
              </a:rPr>
              <a:t>Thrones</a:t>
            </a:r>
            <a:r>
              <a:rPr lang="fr-FR" sz="1800" dirty="0" smtClean="0">
                <a:latin typeface="Calibri Light" panose="020F0302020204030204" pitchFamily="34" charset="0"/>
              </a:rPr>
              <a:t>…)</a:t>
            </a:r>
          </a:p>
          <a:p>
            <a:pPr marL="514350" indent="-514350" algn="just">
              <a:buNone/>
            </a:pPr>
            <a:r>
              <a:rPr lang="fr-FR" sz="1800" dirty="0" smtClean="0">
                <a:latin typeface="Calibri Light" panose="020F0302020204030204" pitchFamily="34" charset="0"/>
              </a:rPr>
              <a:t>	-	Rencontres (Entre amour, haine, amitié, différence ou indifférence…)</a:t>
            </a:r>
          </a:p>
          <a:p>
            <a:pPr marL="514350" indent="-514350" algn="just">
              <a:buFont typeface="Wingdings" pitchFamily="2" charset="2"/>
              <a:buChar char="Ø"/>
            </a:pPr>
            <a:r>
              <a:rPr lang="fr-FR" sz="1800" dirty="0" smtClean="0">
                <a:latin typeface="Calibri Light" panose="020F0302020204030204" pitchFamily="34" charset="0"/>
              </a:rPr>
              <a:t>2 œuvres littéraires intégrales sont étudiées pendant l’année.</a:t>
            </a:r>
          </a:p>
          <a:p>
            <a:pPr marL="109537" indent="0">
              <a:buNone/>
            </a:pPr>
            <a:endParaRPr lang="fr-FR" sz="1800" dirty="0"/>
          </a:p>
        </p:txBody>
      </p:sp>
    </p:spTree>
    <p:extLst>
      <p:ext uri="{BB962C8B-B14F-4D97-AF65-F5344CB8AC3E}">
        <p14:creationId xmlns="" xmlns:p14="http://schemas.microsoft.com/office/powerpoint/2010/main" val="16216245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609759" y="980728"/>
            <a:ext cx="7598820" cy="5040559"/>
          </a:xfrm>
          <a:prstGeom prst="rect">
            <a:avLst/>
          </a:prstGeom>
        </p:spPr>
      </p:pic>
      <p:sp>
        <p:nvSpPr>
          <p:cNvPr id="4" name="Titre 3"/>
          <p:cNvSpPr>
            <a:spLocks noGrp="1"/>
          </p:cNvSpPr>
          <p:nvPr>
            <p:ph type="title"/>
          </p:nvPr>
        </p:nvSpPr>
        <p:spPr>
          <a:xfrm>
            <a:off x="323528" y="274638"/>
            <a:ext cx="8568952" cy="1066130"/>
          </a:xfrm>
        </p:spPr>
        <p:style>
          <a:lnRef idx="1">
            <a:schemeClr val="accent2"/>
          </a:lnRef>
          <a:fillRef idx="2">
            <a:schemeClr val="accent2"/>
          </a:fillRef>
          <a:effectRef idx="1">
            <a:schemeClr val="accent2"/>
          </a:effectRef>
          <a:fontRef idx="minor">
            <a:schemeClr val="dk1"/>
          </a:fontRef>
        </p:style>
        <p:txBody>
          <a:bodyPr/>
          <a:lstStyle/>
          <a:p>
            <a:pPr algn="ctr"/>
            <a:r>
              <a:rPr lang="fr-FR" dirty="0" smtClean="0">
                <a:latin typeface="Calibri Light" panose="020F0302020204030204" pitchFamily="34" charset="0"/>
              </a:rPr>
              <a:t>LLCE</a:t>
            </a:r>
            <a:r>
              <a:rPr lang="fr-FR" dirty="0" smtClean="0"/>
              <a:t> </a:t>
            </a:r>
            <a:r>
              <a:rPr lang="fr-FR" dirty="0" smtClean="0">
                <a:latin typeface="Calibri Light" panose="020F0302020204030204" pitchFamily="34" charset="0"/>
              </a:rPr>
              <a:t>ESPAGNOL</a:t>
            </a:r>
            <a:r>
              <a:rPr lang="fr-FR" dirty="0" smtClean="0"/>
              <a:t> </a:t>
            </a:r>
            <a:r>
              <a:rPr lang="fr-FR" dirty="0" smtClean="0">
                <a:latin typeface="Calibri Light" panose="020F0302020204030204" pitchFamily="34" charset="0"/>
              </a:rPr>
              <a:t>EN</a:t>
            </a:r>
            <a:r>
              <a:rPr lang="fr-FR" dirty="0" smtClean="0"/>
              <a:t> </a:t>
            </a:r>
            <a:r>
              <a:rPr lang="fr-FR" dirty="0" smtClean="0">
                <a:latin typeface="Calibri Light" panose="020F0302020204030204" pitchFamily="34" charset="0"/>
              </a:rPr>
              <a:t>DETAIL</a:t>
            </a:r>
            <a:endParaRPr lang="fr-FR" dirty="0">
              <a:latin typeface="Calibri Light" panose="020F0302020204030204" pitchFamily="34" charset="0"/>
            </a:endParaRPr>
          </a:p>
        </p:txBody>
      </p:sp>
      <p:sp>
        <p:nvSpPr>
          <p:cNvPr id="5" name="Espace réservé du contenu 4"/>
          <p:cNvSpPr>
            <a:spLocks noGrp="1"/>
          </p:cNvSpPr>
          <p:nvPr>
            <p:ph idx="1"/>
          </p:nvPr>
        </p:nvSpPr>
        <p:spPr>
          <a:xfrm>
            <a:off x="323528" y="1484784"/>
            <a:ext cx="8568952" cy="5242593"/>
          </a:xfrm>
        </p:spPr>
        <p:style>
          <a:lnRef idx="1">
            <a:schemeClr val="accent2"/>
          </a:lnRef>
          <a:fillRef idx="2">
            <a:schemeClr val="accent2"/>
          </a:fillRef>
          <a:effectRef idx="1">
            <a:schemeClr val="accent2"/>
          </a:effectRef>
          <a:fontRef idx="minor">
            <a:schemeClr val="dk1"/>
          </a:fontRef>
        </p:style>
        <p:txBody>
          <a:bodyPr>
            <a:noAutofit/>
          </a:bodyPr>
          <a:lstStyle/>
          <a:p>
            <a:pPr marL="109537" indent="0">
              <a:buNone/>
            </a:pPr>
            <a:r>
              <a:rPr lang="fr-FR" sz="1750" b="1" dirty="0">
                <a:latin typeface="Calibri Light" panose="020F0302020204030204" pitchFamily="34" charset="0"/>
              </a:rPr>
              <a:t>Les objectifs  : </a:t>
            </a:r>
          </a:p>
          <a:p>
            <a:pPr marL="109537" indent="0" algn="just">
              <a:buNone/>
            </a:pPr>
            <a:r>
              <a:rPr lang="fr-FR" sz="1750" dirty="0">
                <a:latin typeface="Calibri Light" panose="020F0302020204030204" pitchFamily="34" charset="0"/>
              </a:rPr>
              <a:t> -  permettre aux élèves d’enrichir et de nuancer leur connaissance du monde hispanophone, acquise dans l’enseignement </a:t>
            </a:r>
            <a:r>
              <a:rPr lang="fr-FR" sz="1750" dirty="0" smtClean="0">
                <a:latin typeface="Calibri Light" panose="020F0302020204030204" pitchFamily="34" charset="0"/>
              </a:rPr>
              <a:t>commun ; </a:t>
            </a:r>
            <a:endParaRPr lang="fr-FR" sz="1750" dirty="0">
              <a:latin typeface="Calibri Light" panose="020F0302020204030204" pitchFamily="34" charset="0"/>
            </a:endParaRPr>
          </a:p>
          <a:p>
            <a:pPr marL="109537" indent="0" algn="just">
              <a:buNone/>
            </a:pPr>
            <a:r>
              <a:rPr lang="fr-FR" sz="1750" dirty="0">
                <a:latin typeface="Calibri Light" panose="020F0302020204030204" pitchFamily="34" charset="0"/>
              </a:rPr>
              <a:t>- mieux saisir les réalités sociales, économiques et politiques des pays hispanophones </a:t>
            </a:r>
            <a:r>
              <a:rPr lang="fr-FR" sz="1750" dirty="0" smtClean="0">
                <a:latin typeface="Calibri Light" panose="020F0302020204030204" pitchFamily="34" charset="0"/>
              </a:rPr>
              <a:t>;</a:t>
            </a:r>
            <a:endParaRPr lang="fr-FR" sz="1750" dirty="0">
              <a:latin typeface="Calibri Light" panose="020F0302020204030204" pitchFamily="34" charset="0"/>
            </a:endParaRPr>
          </a:p>
          <a:p>
            <a:pPr marL="109537" indent="0" algn="just">
              <a:buNone/>
            </a:pPr>
            <a:r>
              <a:rPr lang="fr-FR" sz="1750" dirty="0">
                <a:latin typeface="Calibri Light" panose="020F0302020204030204" pitchFamily="34" charset="0"/>
              </a:rPr>
              <a:t>- sensibiliser les élèves  à la place et au rôle – passé, présent et en devenir – de l’Espagne et de l’Amérique latine dans le </a:t>
            </a:r>
            <a:r>
              <a:rPr lang="fr-FR" sz="1750" dirty="0" smtClean="0">
                <a:latin typeface="Calibri Light" panose="020F0302020204030204" pitchFamily="34" charset="0"/>
              </a:rPr>
              <a:t>monde ;</a:t>
            </a:r>
            <a:endParaRPr lang="fr-FR" sz="1750" dirty="0">
              <a:latin typeface="Calibri Light" panose="020F0302020204030204" pitchFamily="34" charset="0"/>
            </a:endParaRPr>
          </a:p>
          <a:p>
            <a:pPr marL="109537" indent="0" algn="just">
              <a:buNone/>
            </a:pPr>
            <a:r>
              <a:rPr lang="fr-FR" sz="1750" dirty="0">
                <a:latin typeface="Calibri Light" panose="020F0302020204030204" pitchFamily="34" charset="0"/>
              </a:rPr>
              <a:t>- faire prendre conscience aux élèves de l’interdépendance des cultures et de l’importance de l’interculturalité dans un monde en mouvement.</a:t>
            </a:r>
          </a:p>
          <a:p>
            <a:pPr marL="109537" indent="0" algn="just">
              <a:buNone/>
            </a:pPr>
            <a:endParaRPr lang="fr-FR" sz="1750" dirty="0">
              <a:latin typeface="Calibri Light" panose="020F0302020204030204" pitchFamily="34" charset="0"/>
            </a:endParaRPr>
          </a:p>
          <a:p>
            <a:pPr marL="109537" indent="0" algn="just">
              <a:buNone/>
            </a:pPr>
            <a:r>
              <a:rPr lang="fr-FR" sz="1750" dirty="0">
                <a:latin typeface="Calibri Light" panose="020F0302020204030204" pitchFamily="34" charset="0"/>
              </a:rPr>
              <a:t> </a:t>
            </a:r>
            <a:r>
              <a:rPr lang="fr-FR" sz="1750" b="1" dirty="0">
                <a:latin typeface="Calibri Light" panose="020F0302020204030204" pitchFamily="34" charset="0"/>
              </a:rPr>
              <a:t>Les supports :</a:t>
            </a:r>
          </a:p>
          <a:p>
            <a:pPr marL="109537" indent="0" algn="just">
              <a:buNone/>
            </a:pPr>
            <a:r>
              <a:rPr lang="fr-FR" sz="1750" dirty="0">
                <a:latin typeface="Calibri Light" panose="020F0302020204030204" pitchFamily="34" charset="0"/>
              </a:rPr>
              <a:t> - La littérature d’Espagne et d’Amérique latine est envisagée à travers ses différents genres (du journal de bord de Christophe Colomb aux carnets de voyage d'Ernesto Guevara, du théâtre de Lorca aux romans fantastiques de Carlos Ruiz </a:t>
            </a:r>
            <a:r>
              <a:rPr lang="fr-FR" sz="1750" dirty="0" err="1">
                <a:latin typeface="Calibri Light" panose="020F0302020204030204" pitchFamily="34" charset="0"/>
              </a:rPr>
              <a:t>Zafón</a:t>
            </a:r>
            <a:r>
              <a:rPr lang="fr-FR" sz="1750" dirty="0">
                <a:latin typeface="Calibri Light" panose="020F0302020204030204" pitchFamily="34" charset="0"/>
              </a:rPr>
              <a:t>,  de l'Espagne de </a:t>
            </a:r>
            <a:r>
              <a:rPr lang="fr-FR" sz="1750" dirty="0" err="1">
                <a:latin typeface="Calibri Light" panose="020F0302020204030204" pitchFamily="34" charset="0"/>
              </a:rPr>
              <a:t>Cervantes</a:t>
            </a:r>
            <a:r>
              <a:rPr lang="fr-FR" sz="1750" dirty="0">
                <a:latin typeface="Calibri Light" panose="020F0302020204030204" pitchFamily="34" charset="0"/>
              </a:rPr>
              <a:t> au Chili de Pablo Neruda, </a:t>
            </a:r>
            <a:r>
              <a:rPr lang="fr-FR" sz="1750" dirty="0" err="1">
                <a:latin typeface="Calibri Light" panose="020F0302020204030204" pitchFamily="34" charset="0"/>
              </a:rPr>
              <a:t>etc</a:t>
            </a:r>
            <a:r>
              <a:rPr lang="fr-FR" sz="1750" dirty="0">
                <a:latin typeface="Calibri Light" panose="020F0302020204030204" pitchFamily="34" charset="0"/>
              </a:rPr>
              <a:t>).  </a:t>
            </a:r>
          </a:p>
          <a:p>
            <a:pPr marL="109537" indent="0" algn="just">
              <a:buNone/>
            </a:pPr>
            <a:r>
              <a:rPr lang="fr-FR" sz="1750" dirty="0">
                <a:latin typeface="Calibri Light" panose="020F0302020204030204" pitchFamily="34" charset="0"/>
              </a:rPr>
              <a:t> -  L'image sous toutes ses formes est au cœur de la plupart des pratiques culturelles des lycéens : l’enseignement de spécialité lui accorde une place importante (peinture, gravure, sculpture, architecture, photographie, bande dessinée, roman graphique, etc.). Le cinéma (espagnol ou latino-américain) sera particulièrement mis en avant.</a:t>
            </a:r>
          </a:p>
        </p:txBody>
      </p:sp>
    </p:spTree>
    <p:extLst>
      <p:ext uri="{BB962C8B-B14F-4D97-AF65-F5344CB8AC3E}">
        <p14:creationId xmlns="" xmlns:p14="http://schemas.microsoft.com/office/powerpoint/2010/main" val="21629377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609759" y="980728"/>
            <a:ext cx="7598820" cy="5040559"/>
          </a:xfrm>
          <a:prstGeom prst="rect">
            <a:avLst/>
          </a:prstGeom>
        </p:spPr>
      </p:pic>
      <p:sp>
        <p:nvSpPr>
          <p:cNvPr id="4" name="Titr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fr-FR" dirty="0" smtClean="0">
                <a:latin typeface="Calibri Light" panose="020F0302020204030204" pitchFamily="34" charset="0"/>
              </a:rPr>
              <a:t>LLCE</a:t>
            </a:r>
            <a:r>
              <a:rPr lang="fr-FR" dirty="0" smtClean="0"/>
              <a:t> </a:t>
            </a:r>
            <a:r>
              <a:rPr lang="fr-FR" dirty="0" smtClean="0">
                <a:latin typeface="Calibri Light" panose="020F0302020204030204" pitchFamily="34" charset="0"/>
              </a:rPr>
              <a:t>ESPAGNOL</a:t>
            </a:r>
            <a:r>
              <a:rPr lang="fr-FR" dirty="0" smtClean="0"/>
              <a:t> </a:t>
            </a:r>
            <a:r>
              <a:rPr lang="fr-FR" dirty="0" smtClean="0">
                <a:latin typeface="Calibri Light" panose="020F0302020204030204" pitchFamily="34" charset="0"/>
              </a:rPr>
              <a:t>EN</a:t>
            </a:r>
            <a:r>
              <a:rPr lang="fr-FR" dirty="0" smtClean="0"/>
              <a:t> </a:t>
            </a:r>
            <a:r>
              <a:rPr lang="fr-FR" dirty="0" smtClean="0">
                <a:latin typeface="Calibri Light" panose="020F0302020204030204" pitchFamily="34" charset="0"/>
              </a:rPr>
              <a:t>DETAIL</a:t>
            </a:r>
            <a:endParaRPr lang="fr-FR" dirty="0">
              <a:latin typeface="Calibri Light" panose="020F0302020204030204" pitchFamily="34" charset="0"/>
            </a:endParaRPr>
          </a:p>
        </p:txBody>
      </p:sp>
      <p:sp>
        <p:nvSpPr>
          <p:cNvPr id="5" name="Espace réservé du contenu 4"/>
          <p:cNvSpPr>
            <a:spLocks noGrp="1"/>
          </p:cNvSpPr>
          <p:nvPr>
            <p:ph idx="1"/>
          </p:nvPr>
        </p:nvSpPr>
        <p:spPr>
          <a:xfrm>
            <a:off x="457200" y="1600201"/>
            <a:ext cx="8229600" cy="4349080"/>
          </a:xfrm>
        </p:spPr>
        <p:style>
          <a:lnRef idx="1">
            <a:schemeClr val="accent2"/>
          </a:lnRef>
          <a:fillRef idx="2">
            <a:schemeClr val="accent2"/>
          </a:fillRef>
          <a:effectRef idx="1">
            <a:schemeClr val="accent2"/>
          </a:effectRef>
          <a:fontRef idx="minor">
            <a:schemeClr val="dk1"/>
          </a:fontRef>
        </p:style>
        <p:txBody>
          <a:bodyPr>
            <a:normAutofit/>
          </a:bodyPr>
          <a:lstStyle/>
          <a:p>
            <a:pPr marL="109537" indent="0">
              <a:buNone/>
            </a:pPr>
            <a:r>
              <a:rPr lang="fr-FR" sz="1750" b="1" dirty="0">
                <a:latin typeface="Calibri Light" panose="020F0302020204030204" pitchFamily="34" charset="0"/>
              </a:rPr>
              <a:t>Les thèmes :</a:t>
            </a:r>
          </a:p>
          <a:p>
            <a:pPr marL="109537" indent="0">
              <a:buNone/>
            </a:pPr>
            <a:endParaRPr lang="fr-FR" sz="1750" dirty="0">
              <a:latin typeface="Calibri Light" panose="020F0302020204030204" pitchFamily="34" charset="0"/>
            </a:endParaRPr>
          </a:p>
          <a:p>
            <a:pPr marL="109537" indent="0">
              <a:buNone/>
            </a:pPr>
            <a:r>
              <a:rPr lang="fr-FR" sz="1750" dirty="0">
                <a:latin typeface="Calibri Light" panose="020F0302020204030204" pitchFamily="34" charset="0"/>
              </a:rPr>
              <a:t> Deux grandes </a:t>
            </a:r>
            <a:r>
              <a:rPr lang="fr-FR" sz="1750" dirty="0" err="1">
                <a:latin typeface="Calibri Light" panose="020F0302020204030204" pitchFamily="34" charset="0"/>
              </a:rPr>
              <a:t>thémathiques</a:t>
            </a:r>
            <a:r>
              <a:rPr lang="fr-FR" sz="1750" dirty="0">
                <a:latin typeface="Calibri Light" panose="020F0302020204030204" pitchFamily="34" charset="0"/>
              </a:rPr>
              <a:t> seront déclinées en plusieurs axes  :</a:t>
            </a:r>
          </a:p>
          <a:p>
            <a:pPr marL="109537" indent="0">
              <a:buNone/>
            </a:pPr>
            <a:r>
              <a:rPr lang="fr-FR" sz="1750" dirty="0">
                <a:latin typeface="Calibri Light" panose="020F0302020204030204" pitchFamily="34" charset="0"/>
              </a:rPr>
              <a:t>    </a:t>
            </a:r>
            <a:r>
              <a:rPr lang="fr-FR" sz="1750" b="1" dirty="0">
                <a:solidFill>
                  <a:srgbClr val="3333FF"/>
                </a:solidFill>
                <a:latin typeface="Calibri Light" panose="020F0302020204030204" pitchFamily="34" charset="0"/>
              </a:rPr>
              <a:t>- La circulation des hommes et  des idées  </a:t>
            </a:r>
          </a:p>
          <a:p>
            <a:pPr marL="109537" indent="0">
              <a:buNone/>
            </a:pPr>
            <a:r>
              <a:rPr lang="fr-FR" sz="1750" b="1" dirty="0">
                <a:solidFill>
                  <a:srgbClr val="3333FF"/>
                </a:solidFill>
                <a:latin typeface="Calibri Light" panose="020F0302020204030204" pitchFamily="34" charset="0"/>
              </a:rPr>
              <a:t>    - La diversité du monde hispanophone </a:t>
            </a:r>
          </a:p>
          <a:p>
            <a:pPr marL="109537" indent="0">
              <a:buNone/>
            </a:pPr>
            <a:endParaRPr lang="fr-FR" sz="1750" dirty="0">
              <a:latin typeface="Calibri Light" panose="020F0302020204030204" pitchFamily="34" charset="0"/>
            </a:endParaRPr>
          </a:p>
          <a:p>
            <a:pPr marL="109537" indent="0">
              <a:buNone/>
            </a:pPr>
            <a:r>
              <a:rPr lang="fr-FR" sz="1750" dirty="0">
                <a:latin typeface="Calibri Light" panose="020F0302020204030204" pitchFamily="34" charset="0"/>
              </a:rPr>
              <a:t>En classe de première, l'élève devra étudier </a:t>
            </a:r>
            <a:r>
              <a:rPr lang="fr-FR" sz="1750" b="1" dirty="0">
                <a:solidFill>
                  <a:srgbClr val="3333FF"/>
                </a:solidFill>
                <a:latin typeface="Calibri Light" panose="020F0302020204030204" pitchFamily="34" charset="0"/>
              </a:rPr>
              <a:t>une </a:t>
            </a:r>
            <a:r>
              <a:rPr lang="fr-FR" sz="1750" b="1" dirty="0" err="1">
                <a:solidFill>
                  <a:srgbClr val="3333FF"/>
                </a:solidFill>
                <a:latin typeface="Calibri Light" panose="020F0302020204030204" pitchFamily="34" charset="0"/>
              </a:rPr>
              <a:t>oeuvre</a:t>
            </a:r>
            <a:r>
              <a:rPr lang="fr-FR" sz="1750" b="1" dirty="0">
                <a:solidFill>
                  <a:srgbClr val="3333FF"/>
                </a:solidFill>
                <a:latin typeface="Calibri Light" panose="020F0302020204030204" pitchFamily="34" charset="0"/>
              </a:rPr>
              <a:t> complète</a:t>
            </a:r>
            <a:r>
              <a:rPr lang="fr-FR" sz="1750" b="1" dirty="0">
                <a:latin typeface="Calibri Light" panose="020F0302020204030204" pitchFamily="34" charset="0"/>
              </a:rPr>
              <a:t> </a:t>
            </a:r>
            <a:r>
              <a:rPr lang="fr-FR" sz="1750" b="1" dirty="0">
                <a:solidFill>
                  <a:srgbClr val="3333FF"/>
                </a:solidFill>
                <a:latin typeface="Calibri Light" panose="020F0302020204030204" pitchFamily="34" charset="0"/>
              </a:rPr>
              <a:t>(ou de larges extraits d'une </a:t>
            </a:r>
            <a:r>
              <a:rPr lang="fr-FR" sz="1750" b="1" dirty="0" err="1">
                <a:solidFill>
                  <a:srgbClr val="3333FF"/>
                </a:solidFill>
                <a:latin typeface="Calibri Light" panose="020F0302020204030204" pitchFamily="34" charset="0"/>
              </a:rPr>
              <a:t>oeuvre</a:t>
            </a:r>
            <a:r>
              <a:rPr lang="fr-FR" sz="1750" b="1" dirty="0">
                <a:solidFill>
                  <a:srgbClr val="3333FF"/>
                </a:solidFill>
                <a:latin typeface="Calibri Light" panose="020F0302020204030204" pitchFamily="34" charset="0"/>
              </a:rPr>
              <a:t>) </a:t>
            </a:r>
            <a:r>
              <a:rPr lang="fr-FR" sz="1750" dirty="0">
                <a:solidFill>
                  <a:schemeClr val="tx1"/>
                </a:solidFill>
                <a:latin typeface="Calibri Light" panose="020F0302020204030204" pitchFamily="34" charset="0"/>
              </a:rPr>
              <a:t>et </a:t>
            </a:r>
            <a:r>
              <a:rPr lang="fr-FR" sz="1750" b="1" dirty="0">
                <a:solidFill>
                  <a:srgbClr val="3333FF"/>
                </a:solidFill>
                <a:latin typeface="Calibri Light" panose="020F0302020204030204" pitchFamily="34" charset="0"/>
              </a:rPr>
              <a:t>un film.</a:t>
            </a:r>
          </a:p>
          <a:p>
            <a:pPr marL="109537" indent="0">
              <a:buNone/>
            </a:pPr>
            <a:endParaRPr lang="fr-FR" sz="1750" dirty="0">
              <a:latin typeface="Calibri Light" panose="020F0302020204030204" pitchFamily="34" charset="0"/>
            </a:endParaRPr>
          </a:p>
          <a:p>
            <a:pPr marL="109537" indent="0">
              <a:buNone/>
            </a:pPr>
            <a:r>
              <a:rPr lang="fr-FR" sz="1750" dirty="0">
                <a:latin typeface="Calibri Light" panose="020F0302020204030204" pitchFamily="34" charset="0"/>
              </a:rPr>
              <a:t>Il devra également élaborer son propre </a:t>
            </a:r>
            <a:r>
              <a:rPr lang="fr-FR" sz="1750" b="1" dirty="0">
                <a:solidFill>
                  <a:srgbClr val="3333FF"/>
                </a:solidFill>
                <a:latin typeface="Calibri Light" panose="020F0302020204030204" pitchFamily="34" charset="0"/>
              </a:rPr>
              <a:t>carnet de culture </a:t>
            </a:r>
            <a:r>
              <a:rPr lang="fr-FR" sz="1750" dirty="0">
                <a:latin typeface="Calibri Light" panose="020F0302020204030204" pitchFamily="34" charset="0"/>
              </a:rPr>
              <a:t>à partir des documents qu'il aura étudiés. Ces documents devront être variés et représentatifs de la culture hispanophone.</a:t>
            </a:r>
          </a:p>
        </p:txBody>
      </p:sp>
    </p:spTree>
    <p:extLst>
      <p:ext uri="{BB962C8B-B14F-4D97-AF65-F5344CB8AC3E}">
        <p14:creationId xmlns="" xmlns:p14="http://schemas.microsoft.com/office/powerpoint/2010/main" val="3228103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609759" y="980728"/>
            <a:ext cx="7598820" cy="5040559"/>
          </a:xfrm>
          <a:prstGeom prst="rect">
            <a:avLst/>
          </a:prstGeom>
        </p:spPr>
      </p:pic>
      <p:sp>
        <p:nvSpPr>
          <p:cNvPr id="4" name="Titre 3"/>
          <p:cNvSpPr>
            <a:spLocks noGrp="1"/>
          </p:cNvSpPr>
          <p:nvPr>
            <p:ph type="title"/>
          </p:nvPr>
        </p:nvSpPr>
        <p:spPr>
          <a:xfrm>
            <a:off x="457199" y="274638"/>
            <a:ext cx="8324713" cy="1143000"/>
          </a:xfrm>
        </p:spPr>
        <p:style>
          <a:lnRef idx="1">
            <a:schemeClr val="accent2"/>
          </a:lnRef>
          <a:fillRef idx="2">
            <a:schemeClr val="accent2"/>
          </a:fillRef>
          <a:effectRef idx="1">
            <a:schemeClr val="accent2"/>
          </a:effectRef>
          <a:fontRef idx="minor">
            <a:schemeClr val="dk1"/>
          </a:fontRef>
        </p:style>
        <p:txBody>
          <a:bodyPr/>
          <a:lstStyle/>
          <a:p>
            <a:pPr algn="ctr"/>
            <a:r>
              <a:rPr lang="fr-FR" dirty="0" smtClean="0">
                <a:latin typeface="Calibri Light" panose="020F0302020204030204" pitchFamily="34" charset="0"/>
              </a:rPr>
              <a:t>LLCE</a:t>
            </a:r>
            <a:r>
              <a:rPr lang="fr-FR" dirty="0" smtClean="0"/>
              <a:t> </a:t>
            </a:r>
            <a:r>
              <a:rPr lang="fr-FR" dirty="0" smtClean="0">
                <a:latin typeface="Calibri Light" panose="020F0302020204030204" pitchFamily="34" charset="0"/>
              </a:rPr>
              <a:t>ALLEMAND</a:t>
            </a:r>
            <a:r>
              <a:rPr lang="fr-FR" dirty="0" smtClean="0"/>
              <a:t> </a:t>
            </a:r>
            <a:r>
              <a:rPr lang="fr-FR" dirty="0" smtClean="0">
                <a:latin typeface="Calibri Light" panose="020F0302020204030204" pitchFamily="34" charset="0"/>
              </a:rPr>
              <a:t>EN</a:t>
            </a:r>
            <a:r>
              <a:rPr lang="fr-FR" dirty="0" smtClean="0"/>
              <a:t> </a:t>
            </a:r>
            <a:r>
              <a:rPr lang="fr-FR" dirty="0" smtClean="0">
                <a:latin typeface="Calibri Light" panose="020F0302020204030204" pitchFamily="34" charset="0"/>
              </a:rPr>
              <a:t>DETAIL</a:t>
            </a:r>
            <a:endParaRPr lang="fr-FR" dirty="0">
              <a:latin typeface="Calibri Light" panose="020F0302020204030204" pitchFamily="34" charset="0"/>
            </a:endParaRPr>
          </a:p>
        </p:txBody>
      </p:sp>
      <p:sp>
        <p:nvSpPr>
          <p:cNvPr id="5" name="Espace réservé du contenu 4"/>
          <p:cNvSpPr>
            <a:spLocks noGrp="1"/>
          </p:cNvSpPr>
          <p:nvPr>
            <p:ph idx="1"/>
          </p:nvPr>
        </p:nvSpPr>
        <p:spPr>
          <a:xfrm>
            <a:off x="418641" y="1599438"/>
            <a:ext cx="8363272" cy="4421087"/>
          </a:xfrm>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marL="109537" indent="0" algn="just">
              <a:buNone/>
            </a:pPr>
            <a:r>
              <a:rPr lang="fr-FR" sz="7200" dirty="0">
                <a:latin typeface="Calibri Light" panose="020F0302020204030204" pitchFamily="34" charset="0"/>
              </a:rPr>
              <a:t>Il s'agit d'enrichir les compétences en langue tout en approfondissant  les connaissances des littératures et des cultures germanophones.</a:t>
            </a:r>
          </a:p>
          <a:p>
            <a:pPr marL="109537" indent="0">
              <a:buNone/>
            </a:pPr>
            <a:r>
              <a:rPr lang="fr-FR" sz="7200" dirty="0">
                <a:latin typeface="Calibri Light" panose="020F0302020204030204" pitchFamily="34" charset="0"/>
              </a:rPr>
              <a:t> </a:t>
            </a:r>
          </a:p>
          <a:p>
            <a:pPr marL="109537" indent="0">
              <a:buNone/>
            </a:pPr>
            <a:r>
              <a:rPr lang="fr-FR" sz="7200" dirty="0">
                <a:latin typeface="Calibri Light" panose="020F0302020204030204" pitchFamily="34" charset="0"/>
              </a:rPr>
              <a:t>Une place privilégiée est dédiée à la littérature représentée par une richesse de genres  (roman, nouvelle, poésie, théâtre).</a:t>
            </a:r>
          </a:p>
          <a:p>
            <a:pPr marL="109537" indent="0">
              <a:buNone/>
            </a:pPr>
            <a:endParaRPr lang="fr-FR" sz="7200" dirty="0">
              <a:latin typeface="Calibri Light" panose="020F0302020204030204" pitchFamily="34" charset="0"/>
            </a:endParaRPr>
          </a:p>
          <a:p>
            <a:pPr marL="109537" indent="0">
              <a:buNone/>
            </a:pPr>
            <a:r>
              <a:rPr lang="fr-FR" sz="7200" dirty="0">
                <a:latin typeface="Calibri Light" panose="020F0302020204030204" pitchFamily="34" charset="0"/>
              </a:rPr>
              <a:t>Une place importante est accordée :</a:t>
            </a:r>
          </a:p>
          <a:p>
            <a:pPr marL="109537" indent="0">
              <a:buNone/>
            </a:pPr>
            <a:r>
              <a:rPr lang="fr-FR" sz="7200" dirty="0">
                <a:latin typeface="Calibri Light" panose="020F0302020204030204" pitchFamily="34" charset="0"/>
              </a:rPr>
              <a:t>- aux autres arts (musique, peinture, cinéma, bande-dessinée) </a:t>
            </a:r>
          </a:p>
          <a:p>
            <a:pPr marL="109537" indent="0" algn="just">
              <a:buNone/>
            </a:pPr>
            <a:r>
              <a:rPr lang="fr-FR" sz="7200" dirty="0">
                <a:latin typeface="Calibri Light" panose="020F0302020204030204" pitchFamily="34" charset="0"/>
              </a:rPr>
              <a:t>- aux autres formes de discours (philosophiques, scientifiques, économiques, politiques)</a:t>
            </a:r>
          </a:p>
          <a:p>
            <a:pPr marL="109537" indent="0">
              <a:buNone/>
            </a:pPr>
            <a:endParaRPr lang="fr-FR" sz="7200" dirty="0">
              <a:latin typeface="Calibri Light" panose="020F0302020204030204" pitchFamily="34" charset="0"/>
            </a:endParaRPr>
          </a:p>
          <a:p>
            <a:pPr marL="109537" indent="0">
              <a:buNone/>
            </a:pPr>
            <a:r>
              <a:rPr lang="fr-FR" sz="7200" dirty="0">
                <a:latin typeface="Calibri Light" panose="020F0302020204030204" pitchFamily="34" charset="0"/>
              </a:rPr>
              <a:t>Thématiques :</a:t>
            </a:r>
          </a:p>
          <a:p>
            <a:pPr marL="109537" indent="0">
              <a:buNone/>
            </a:pPr>
            <a:r>
              <a:rPr lang="fr-FR" sz="7200" dirty="0">
                <a:latin typeface="Calibri Light" panose="020F0302020204030204" pitchFamily="34" charset="0"/>
              </a:rPr>
              <a:t>- Les imaginaires (l'imaginaire populaire allemand, l'inquiétante étrangeté, l'imaginaire fantastique)</a:t>
            </a:r>
          </a:p>
          <a:p>
            <a:pPr marL="109537" indent="0">
              <a:buNone/>
            </a:pPr>
            <a:r>
              <a:rPr lang="fr-FR" sz="7200" dirty="0">
                <a:latin typeface="Calibri Light" panose="020F0302020204030204" pitchFamily="34" charset="0"/>
              </a:rPr>
              <a:t>- Représentations et expressions de la mémoire :Histoire(s) et territoires, la construction de la mémoire, le devoir de </a:t>
            </a:r>
            <a:r>
              <a:rPr lang="fr-FR" sz="7200" dirty="0" smtClean="0">
                <a:latin typeface="Calibri Light" panose="020F0302020204030204" pitchFamily="34" charset="0"/>
              </a:rPr>
              <a:t>mémoire</a:t>
            </a:r>
            <a:endParaRPr lang="fr-FR" sz="7200" dirty="0">
              <a:latin typeface="Calibri Light" panose="020F0302020204030204" pitchFamily="34" charset="0"/>
            </a:endParaRPr>
          </a:p>
          <a:p>
            <a:pPr marL="109537" indent="0">
              <a:buNone/>
            </a:pPr>
            <a:endParaRPr lang="fr-FR" sz="7200" dirty="0" smtClean="0">
              <a:latin typeface="Calibri Light" panose="020F0302020204030204" pitchFamily="34" charset="0"/>
            </a:endParaRPr>
          </a:p>
          <a:p>
            <a:pPr marL="109537" indent="0">
              <a:buNone/>
            </a:pPr>
            <a:r>
              <a:rPr lang="fr-FR" sz="7200" dirty="0" smtClean="0">
                <a:latin typeface="Calibri Light" panose="020F0302020204030204" pitchFamily="34" charset="0"/>
              </a:rPr>
              <a:t>Deux </a:t>
            </a:r>
            <a:r>
              <a:rPr lang="fr-FR" sz="7200" dirty="0">
                <a:latin typeface="Calibri Light" panose="020F0302020204030204" pitchFamily="34" charset="0"/>
              </a:rPr>
              <a:t>œuvres littéraires et un film seront étudiés chaque année du cycle terminal.</a:t>
            </a:r>
          </a:p>
          <a:p>
            <a:pPr marL="109537" indent="0">
              <a:buNone/>
            </a:pPr>
            <a:endParaRPr lang="fr-FR" dirty="0"/>
          </a:p>
        </p:txBody>
      </p:sp>
    </p:spTree>
    <p:extLst>
      <p:ext uri="{BB962C8B-B14F-4D97-AF65-F5344CB8AC3E}">
        <p14:creationId xmlns="" xmlns:p14="http://schemas.microsoft.com/office/powerpoint/2010/main" val="2511954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p:nvPr/>
        </p:nvSpPr>
        <p:spPr>
          <a:xfrm>
            <a:off x="36184" y="110588"/>
            <a:ext cx="9143640" cy="1456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9999FF"/>
              </a:gs>
              <a:gs pos="100000">
                <a:srgbClr val="FFFFFF"/>
              </a:gs>
            </a:gsLst>
            <a:lin ang="13500000"/>
          </a:grad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fr-FR" b="1" i="0" u="none" strike="noStrike" kern="1200" spc="0" dirty="0" smtClean="0">
                <a:ln>
                  <a:noFill/>
                </a:ln>
                <a:solidFill>
                  <a:srgbClr val="000000"/>
                </a:solidFill>
                <a:latin typeface="Calibri Light" pitchFamily="34"/>
                <a:ea typeface="Microsoft YaHei" pitchFamily="2"/>
                <a:cs typeface="Arial" pitchFamily="2"/>
              </a:rPr>
              <a:t>ENSEIGNEMENT DE SPECIALITE :</a:t>
            </a: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fr-FR" b="1" i="0" u="none" strike="noStrike" kern="1200" spc="0" dirty="0" smtClean="0">
                <a:ln>
                  <a:noFill/>
                </a:ln>
                <a:solidFill>
                  <a:srgbClr val="FF0000"/>
                </a:solidFill>
                <a:latin typeface="Calibri Light" pitchFamily="34"/>
                <a:ea typeface="Microsoft YaHei" pitchFamily="2"/>
                <a:cs typeface="Arial" pitchFamily="2"/>
              </a:rPr>
              <a:t>Littérature, Langues et Culture de l’Antiquité</a:t>
            </a: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fr-FR" b="1" dirty="0" smtClean="0">
                <a:solidFill>
                  <a:srgbClr val="FF0000"/>
                </a:solidFill>
                <a:latin typeface="Calibri Light" pitchFamily="34"/>
                <a:ea typeface="Microsoft YaHei" pitchFamily="2"/>
                <a:cs typeface="Arial" pitchFamily="2"/>
              </a:rPr>
              <a:t>(LATIN)</a:t>
            </a:r>
            <a:endParaRPr lang="fr-FR" b="1" i="0" u="none" strike="noStrike" kern="1200" spc="0" dirty="0">
              <a:ln>
                <a:noFill/>
              </a:ln>
              <a:solidFill>
                <a:srgbClr val="FF0000"/>
              </a:solidFill>
              <a:latin typeface="Calibri Light" pitchFamily="34"/>
              <a:ea typeface="Microsoft YaHei" pitchFamily="2"/>
              <a:cs typeface="Arial" pitchFamily="2"/>
            </a:endParaRPr>
          </a:p>
        </p:txBody>
      </p:sp>
      <p:pic>
        <p:nvPicPr>
          <p:cNvPr id="3" name="Image 5"/>
          <p:cNvPicPr>
            <a:picLocks noChangeAspect="1"/>
          </p:cNvPicPr>
          <p:nvPr/>
        </p:nvPicPr>
        <p:blipFill>
          <a:blip r:embed="rId3" cstate="print">
            <a:lum bright="-50000"/>
            <a:alphaModFix/>
          </a:blip>
          <a:srcRect/>
          <a:stretch>
            <a:fillRect/>
          </a:stretch>
        </p:blipFill>
        <p:spPr>
          <a:xfrm>
            <a:off x="1259632" y="2204864"/>
            <a:ext cx="7272719" cy="3607559"/>
          </a:xfrm>
          <a:prstGeom prst="rect">
            <a:avLst/>
          </a:prstGeom>
          <a:noFill/>
          <a:ln>
            <a:noFill/>
          </a:ln>
        </p:spPr>
      </p:pic>
      <p:sp>
        <p:nvSpPr>
          <p:cNvPr id="5" name="ZoneTexte 4"/>
          <p:cNvSpPr txBox="1"/>
          <p:nvPr/>
        </p:nvSpPr>
        <p:spPr>
          <a:xfrm>
            <a:off x="323528" y="1566788"/>
            <a:ext cx="8352928" cy="4973690"/>
          </a:xfrm>
          <a:prstGeom prst="rect">
            <a:avLst/>
          </a:prstGeom>
          <a:noFill/>
          <a:ln>
            <a:noFill/>
          </a:ln>
        </p:spPr>
        <p:txBody>
          <a:bodyPr vert="horz" wrap="square" lIns="90000" tIns="45000" rIns="90000" bIns="45000" anchorCtr="0" compatLnSpc="0">
            <a:spAutoFit/>
          </a:bodyPr>
          <a:lstStyle/>
          <a:p>
            <a:pPr algn="just" hangingPunct="0">
              <a:spcBef>
                <a:spcPts val="0"/>
              </a:spcBef>
              <a:spcAft>
                <a:spcPts val="0"/>
              </a:spcAft>
            </a:pPr>
            <a:r>
              <a:rPr lang="fr-FR" b="1" dirty="0" smtClean="0">
                <a:solidFill>
                  <a:srgbClr val="FF6600"/>
                </a:solidFill>
                <a:latin typeface="Calibri Light" panose="020F0302020204030204" pitchFamily="34" charset="0"/>
                <a:ea typeface="Microsoft YaHei" pitchFamily="2"/>
                <a:cs typeface="Arial" pitchFamily="2"/>
              </a:rPr>
              <a:t>Une confrontation entre mondes anciens et monde moderne</a:t>
            </a:r>
            <a:endParaRPr lang="fr-FR" b="1" dirty="0">
              <a:solidFill>
                <a:srgbClr val="FF6600"/>
              </a:solidFill>
              <a:latin typeface="Calibri Light" panose="020F0302020204030204" pitchFamily="34" charset="0"/>
              <a:ea typeface="Microsoft YaHei" pitchFamily="2"/>
              <a:cs typeface="Arial" pitchFamily="2"/>
            </a:endParaRPr>
          </a:p>
          <a:p>
            <a:pPr marL="0" marR="0" lvl="0" indent="0" algn="just" rtl="0" hangingPunct="0">
              <a:lnSpc>
                <a:spcPct val="100000"/>
              </a:lnSpc>
              <a:spcBef>
                <a:spcPts val="0"/>
              </a:spcBef>
              <a:spcAft>
                <a:spcPts val="0"/>
              </a:spcAft>
              <a:buNone/>
              <a:tabLst/>
            </a:pPr>
            <a:r>
              <a:rPr lang="fr-FR" sz="2000" dirty="0" smtClean="0">
                <a:latin typeface="Calibri Light" panose="020F0302020204030204" pitchFamily="34" charset="0"/>
                <a:ea typeface="Microsoft YaHei" pitchFamily="2"/>
                <a:cs typeface="Arial" pitchFamily="2"/>
              </a:rPr>
              <a:t>Dans le but de revisiter les modes de vie et de pensée des Anciens afin d’en percevoir autant la </a:t>
            </a:r>
            <a:r>
              <a:rPr lang="fr-FR" sz="2000" b="1" dirty="0" smtClean="0">
                <a:latin typeface="Calibri Light" panose="020F0302020204030204" pitchFamily="34" charset="0"/>
                <a:ea typeface="Microsoft YaHei" pitchFamily="2"/>
                <a:cs typeface="Arial" pitchFamily="2"/>
              </a:rPr>
              <a:t>singularité</a:t>
            </a:r>
            <a:r>
              <a:rPr lang="fr-FR" sz="2000" dirty="0" smtClean="0">
                <a:latin typeface="Calibri Light" panose="020F0302020204030204" pitchFamily="34" charset="0"/>
                <a:ea typeface="Microsoft YaHei" pitchFamily="2"/>
                <a:cs typeface="Arial" pitchFamily="2"/>
              </a:rPr>
              <a:t> que la </a:t>
            </a:r>
            <a:r>
              <a:rPr lang="fr-FR" sz="2000" b="1" dirty="0" smtClean="0">
                <a:latin typeface="Calibri Light" panose="020F0302020204030204" pitchFamily="34" charset="0"/>
                <a:ea typeface="Microsoft YaHei" pitchFamily="2"/>
                <a:cs typeface="Arial" pitchFamily="2"/>
              </a:rPr>
              <a:t>proximité</a:t>
            </a:r>
            <a:r>
              <a:rPr lang="fr-FR" sz="2000" dirty="0" smtClean="0">
                <a:latin typeface="Calibri Light" panose="020F0302020204030204" pitchFamily="34" charset="0"/>
                <a:ea typeface="Microsoft YaHei" pitchFamily="2"/>
                <a:cs typeface="Arial" pitchFamily="2"/>
              </a:rPr>
              <a:t> à la lumière de la modernité.</a:t>
            </a:r>
          </a:p>
          <a:p>
            <a:pPr lvl="0" algn="just" hangingPunct="0">
              <a:spcBef>
                <a:spcPts val="0"/>
              </a:spcBef>
              <a:spcAft>
                <a:spcPts val="0"/>
              </a:spcAft>
            </a:pPr>
            <a:endParaRPr lang="fr-FR" b="1" dirty="0" smtClean="0">
              <a:solidFill>
                <a:srgbClr val="FF6600"/>
              </a:solidFill>
              <a:latin typeface="Calibri Light" panose="020F0302020204030204" pitchFamily="34" charset="0"/>
              <a:ea typeface="Microsoft YaHei" pitchFamily="2"/>
              <a:cs typeface="Arial" pitchFamily="2"/>
            </a:endParaRPr>
          </a:p>
          <a:p>
            <a:pPr lvl="0" algn="just" hangingPunct="0">
              <a:spcBef>
                <a:spcPts val="0"/>
              </a:spcBef>
              <a:spcAft>
                <a:spcPts val="0"/>
              </a:spcAft>
            </a:pPr>
            <a:r>
              <a:rPr lang="fr-FR" b="1" dirty="0" smtClean="0">
                <a:solidFill>
                  <a:srgbClr val="FF6600"/>
                </a:solidFill>
                <a:latin typeface="Calibri Light" panose="020F0302020204030204" pitchFamily="34" charset="0"/>
                <a:ea typeface="Microsoft YaHei" pitchFamily="2"/>
                <a:cs typeface="Arial" pitchFamily="2"/>
              </a:rPr>
              <a:t>Une pratique renouvelée de la traduction</a:t>
            </a:r>
            <a:endParaRPr lang="fr-FR" b="0" i="0" u="none" strike="noStrike" kern="1200" dirty="0" smtClean="0">
              <a:ln>
                <a:noFill/>
              </a:ln>
              <a:latin typeface="Calibri Light" panose="020F0302020204030204" pitchFamily="34" charset="0"/>
              <a:ea typeface="Microsoft YaHei" pitchFamily="2"/>
              <a:cs typeface="Arial" pitchFamily="2"/>
            </a:endParaRPr>
          </a:p>
          <a:p>
            <a:pPr marL="0" marR="0" lvl="0" indent="0" algn="just" rtl="0" hangingPunct="0">
              <a:lnSpc>
                <a:spcPct val="100000"/>
              </a:lnSpc>
              <a:spcBef>
                <a:spcPts val="0"/>
              </a:spcBef>
              <a:spcAft>
                <a:spcPts val="0"/>
              </a:spcAft>
              <a:buNone/>
              <a:tabLst/>
            </a:pPr>
            <a:r>
              <a:rPr lang="fr-FR" sz="2000" dirty="0" smtClean="0">
                <a:latin typeface="Calibri Light" panose="020F0302020204030204" pitchFamily="34" charset="0"/>
                <a:ea typeface="Microsoft YaHei" pitchFamily="2"/>
                <a:cs typeface="Arial" pitchFamily="2"/>
              </a:rPr>
              <a:t>La traduction, entendue au sens large, est au cœur de ces programmes. Elle est l’opération fondamentale par laquelle l’élève s’approprie et assimile un message ou une réalité qui lui sont étrangers.</a:t>
            </a:r>
          </a:p>
          <a:p>
            <a:pPr lvl="0" algn="just" hangingPunct="0">
              <a:spcBef>
                <a:spcPts val="0"/>
              </a:spcBef>
              <a:spcAft>
                <a:spcPts val="0"/>
              </a:spcAft>
            </a:pPr>
            <a:endParaRPr lang="fr-FR" b="1" dirty="0" smtClean="0">
              <a:solidFill>
                <a:srgbClr val="FF6600"/>
              </a:solidFill>
              <a:latin typeface="Calibri Light" panose="020F0302020204030204" pitchFamily="34" charset="0"/>
              <a:ea typeface="Microsoft YaHei" pitchFamily="2"/>
              <a:cs typeface="Arial" pitchFamily="2"/>
            </a:endParaRPr>
          </a:p>
          <a:p>
            <a:pPr lvl="0" algn="just" hangingPunct="0">
              <a:spcBef>
                <a:spcPts val="0"/>
              </a:spcBef>
              <a:spcAft>
                <a:spcPts val="0"/>
              </a:spcAft>
            </a:pPr>
            <a:r>
              <a:rPr lang="fr-FR" b="1" dirty="0" smtClean="0">
                <a:solidFill>
                  <a:srgbClr val="FF6600"/>
                </a:solidFill>
                <a:latin typeface="Calibri Light" panose="020F0302020204030204" pitchFamily="34" charset="0"/>
                <a:ea typeface="Microsoft YaHei" pitchFamily="2"/>
                <a:cs typeface="Arial" pitchFamily="2"/>
              </a:rPr>
              <a:t>De grands enjeux contemporains</a:t>
            </a:r>
            <a:endParaRPr lang="fr-FR" b="0" i="0" u="none" strike="noStrike" kern="1200" dirty="0" smtClean="0">
              <a:ln>
                <a:noFill/>
              </a:ln>
              <a:latin typeface="Calibri Light" panose="020F0302020204030204" pitchFamily="34" charset="0"/>
              <a:ea typeface="Microsoft YaHei" pitchFamily="2"/>
              <a:cs typeface="Arial" pitchFamily="2"/>
            </a:endParaRPr>
          </a:p>
          <a:p>
            <a:pPr marL="0" marR="0" lvl="0" indent="0" algn="just" rtl="0" hangingPunct="0">
              <a:lnSpc>
                <a:spcPct val="100000"/>
              </a:lnSpc>
              <a:spcBef>
                <a:spcPts val="0"/>
              </a:spcBef>
              <a:spcAft>
                <a:spcPts val="0"/>
              </a:spcAft>
              <a:buNone/>
              <a:tabLst/>
            </a:pPr>
            <a:r>
              <a:rPr lang="fr-FR" sz="2000" dirty="0" smtClean="0">
                <a:latin typeface="Calibri Light" panose="020F0302020204030204" pitchFamily="34" charset="0"/>
                <a:ea typeface="Microsoft YaHei" pitchFamily="2"/>
                <a:cs typeface="Arial" pitchFamily="2"/>
              </a:rPr>
              <a:t>pour répondre aux questions légitimes qu’un élève d’aujourd’hui peut se poser sur lui-même, </a:t>
            </a:r>
            <a:r>
              <a:rPr lang="fr-FR" sz="2000" b="1" dirty="0" smtClean="0">
                <a:latin typeface="Calibri Light" panose="020F0302020204030204" pitchFamily="34" charset="0"/>
                <a:ea typeface="Microsoft YaHei" pitchFamily="2"/>
                <a:cs typeface="Arial" pitchFamily="2"/>
              </a:rPr>
              <a:t>sur la société, sur la politique, sur les choix de civilisation, sur le monde et les grands enjeux contemporains.</a:t>
            </a:r>
            <a:endParaRPr lang="fr-FR" sz="2000" b="1" i="0" u="none" strike="noStrike" kern="1200" dirty="0" smtClean="0">
              <a:ln>
                <a:noFill/>
              </a:ln>
              <a:latin typeface="Calibri Light" panose="020F0302020204030204" pitchFamily="34" charset="0"/>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Arial" pitchFamily="2"/>
            </a:endParaRPr>
          </a:p>
        </p:txBody>
      </p:sp>
    </p:spTree>
    <p:extLst>
      <p:ext uri="{BB962C8B-B14F-4D97-AF65-F5344CB8AC3E}">
        <p14:creationId xmlns="" xmlns:p14="http://schemas.microsoft.com/office/powerpoint/2010/main" val="3311978904"/>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5"/>
          <p:cNvPicPr>
            <a:picLocks noChangeAspect="1"/>
          </p:cNvPicPr>
          <p:nvPr/>
        </p:nvPicPr>
        <p:blipFill>
          <a:blip r:embed="rId3" cstate="print">
            <a:lum bright="-50000"/>
            <a:alphaModFix/>
          </a:blip>
          <a:srcRect/>
          <a:stretch>
            <a:fillRect/>
          </a:stretch>
        </p:blipFill>
        <p:spPr>
          <a:xfrm>
            <a:off x="1259632" y="2204864"/>
            <a:ext cx="7272719" cy="3607559"/>
          </a:xfrm>
          <a:prstGeom prst="rect">
            <a:avLst/>
          </a:prstGeom>
          <a:noFill/>
          <a:ln>
            <a:noFill/>
          </a:ln>
        </p:spPr>
      </p:pic>
      <p:sp>
        <p:nvSpPr>
          <p:cNvPr id="6" name="Sous-titre 7"/>
          <p:cNvSpPr txBox="1">
            <a:spLocks/>
          </p:cNvSpPr>
          <p:nvPr/>
        </p:nvSpPr>
        <p:spPr>
          <a:xfrm>
            <a:off x="107504" y="404664"/>
            <a:ext cx="8712968" cy="5976664"/>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lnSpc>
                <a:spcPct val="150000"/>
              </a:lnSpc>
              <a:buNone/>
            </a:pPr>
            <a:r>
              <a:rPr lang="fr-FR" sz="2400" b="1" dirty="0" smtClean="0">
                <a:solidFill>
                  <a:srgbClr val="FF6600"/>
                </a:solidFill>
                <a:latin typeface="Calibri Light" panose="020F0302020204030204" pitchFamily="34" charset="0"/>
                <a:ea typeface="Microsoft YaHei" pitchFamily="2"/>
                <a:cs typeface="Arial" pitchFamily="2"/>
              </a:rPr>
              <a:t>Axes d’étude pour aborder les thèmes</a:t>
            </a:r>
          </a:p>
          <a:p>
            <a:pPr marL="0" lvl="0" indent="0" algn="just">
              <a:spcBef>
                <a:spcPts val="0"/>
              </a:spcBef>
              <a:spcAft>
                <a:spcPts val="0"/>
              </a:spcAft>
              <a:buNone/>
            </a:pPr>
            <a:endParaRPr lang="fr-FR" sz="2400" dirty="0" smtClean="0">
              <a:latin typeface="Calibri Light" panose="020F0302020204030204" pitchFamily="34" charset="0"/>
              <a:ea typeface="Microsoft YaHei" pitchFamily="2"/>
              <a:cs typeface="Arial" pitchFamily="2"/>
            </a:endParaRPr>
          </a:p>
          <a:p>
            <a:pPr marL="109537" indent="0" algn="just">
              <a:buNone/>
            </a:pPr>
            <a:r>
              <a:rPr lang="fr-FR" sz="1900" dirty="0" smtClean="0">
                <a:latin typeface="Calibri Light" panose="020F0302020204030204" pitchFamily="34" charset="0"/>
              </a:rPr>
              <a:t>→ la </a:t>
            </a:r>
            <a:r>
              <a:rPr lang="fr-FR" sz="1900" b="1" dirty="0" smtClean="0">
                <a:latin typeface="Calibri Light" panose="020F0302020204030204" pitchFamily="34" charset="0"/>
              </a:rPr>
              <a:t>confrontation des œuvres antiques, modernes et contemporaines,</a:t>
            </a:r>
            <a:endParaRPr lang="fr-FR" sz="1900" dirty="0" smtClean="0">
              <a:latin typeface="Calibri Light" panose="020F0302020204030204" pitchFamily="34" charset="0"/>
            </a:endParaRPr>
          </a:p>
          <a:p>
            <a:pPr marL="109537" indent="0" algn="just">
              <a:buNone/>
            </a:pPr>
            <a:r>
              <a:rPr lang="fr-FR" sz="1900" dirty="0">
                <a:latin typeface="Calibri Light" panose="020F0302020204030204" pitchFamily="34" charset="0"/>
              </a:rPr>
              <a:t>→ </a:t>
            </a:r>
            <a:r>
              <a:rPr lang="fr-FR" sz="1900" dirty="0" smtClean="0">
                <a:latin typeface="Calibri Light" panose="020F0302020204030204" pitchFamily="34" charset="0"/>
              </a:rPr>
              <a:t>l’étude </a:t>
            </a:r>
            <a:r>
              <a:rPr lang="fr-FR" sz="1900" dirty="0">
                <a:latin typeface="Calibri Light" panose="020F0302020204030204" pitchFamily="34" charset="0"/>
              </a:rPr>
              <a:t>de </a:t>
            </a:r>
            <a:r>
              <a:rPr lang="fr-FR" sz="1900" b="1" dirty="0">
                <a:latin typeface="Calibri Light" panose="020F0302020204030204" pitchFamily="34" charset="0"/>
              </a:rPr>
              <a:t>mots-concepts</a:t>
            </a:r>
            <a:r>
              <a:rPr lang="fr-FR" sz="1900" dirty="0">
                <a:latin typeface="Calibri Light" panose="020F0302020204030204" pitchFamily="34" charset="0"/>
              </a:rPr>
              <a:t> pour une connaissance lexicale et </a:t>
            </a:r>
            <a:r>
              <a:rPr lang="fr-FR" sz="1900" dirty="0" smtClean="0">
                <a:latin typeface="Calibri Light" panose="020F0302020204030204" pitchFamily="34" charset="0"/>
              </a:rPr>
              <a:t>culturelle,</a:t>
            </a:r>
            <a:endParaRPr lang="fr-FR" sz="1900" dirty="0">
              <a:latin typeface="Calibri Light" panose="020F0302020204030204" pitchFamily="34" charset="0"/>
            </a:endParaRPr>
          </a:p>
          <a:p>
            <a:pPr marL="109537" indent="0" algn="just">
              <a:buNone/>
            </a:pPr>
            <a:r>
              <a:rPr lang="fr-FR" sz="1900" dirty="0" smtClean="0">
                <a:latin typeface="Calibri Light" panose="020F0302020204030204" pitchFamily="34" charset="0"/>
              </a:rPr>
              <a:t>→ l’étude </a:t>
            </a:r>
            <a:r>
              <a:rPr lang="fr-FR" sz="1900" dirty="0">
                <a:latin typeface="Calibri Light" panose="020F0302020204030204" pitchFamily="34" charset="0"/>
              </a:rPr>
              <a:t>de </a:t>
            </a:r>
            <a:r>
              <a:rPr lang="fr-FR" sz="1900" b="1" dirty="0">
                <a:latin typeface="Calibri Light" panose="020F0302020204030204" pitchFamily="34" charset="0"/>
              </a:rPr>
              <a:t>grandes figures mythologiques, historiques et littéraires</a:t>
            </a:r>
            <a:r>
              <a:rPr lang="fr-FR" sz="1900" dirty="0">
                <a:latin typeface="Calibri Light" panose="020F0302020204030204" pitchFamily="34" charset="0"/>
              </a:rPr>
              <a:t> </a:t>
            </a:r>
            <a:r>
              <a:rPr lang="fr-FR" sz="1900" dirty="0" smtClean="0">
                <a:latin typeface="Calibri Light" panose="020F0302020204030204" pitchFamily="34" charset="0"/>
              </a:rPr>
              <a:t> emblématiques,</a:t>
            </a:r>
            <a:endParaRPr lang="fr-FR" sz="1900" dirty="0">
              <a:latin typeface="Calibri Light" panose="020F0302020204030204" pitchFamily="34" charset="0"/>
            </a:endParaRPr>
          </a:p>
          <a:p>
            <a:pPr marL="109537" indent="0" algn="just">
              <a:buNone/>
            </a:pPr>
            <a:r>
              <a:rPr lang="fr-FR" sz="1900" dirty="0">
                <a:latin typeface="Calibri Light" panose="020F0302020204030204" pitchFamily="34" charset="0"/>
              </a:rPr>
              <a:t>→ </a:t>
            </a:r>
            <a:r>
              <a:rPr lang="fr-FR" sz="1900" dirty="0" smtClean="0">
                <a:latin typeface="Calibri Light" panose="020F0302020204030204" pitchFamily="34" charset="0"/>
              </a:rPr>
              <a:t>la </a:t>
            </a:r>
            <a:r>
              <a:rPr lang="fr-FR" sz="1900" dirty="0">
                <a:latin typeface="Calibri Light" panose="020F0302020204030204" pitchFamily="34" charset="0"/>
              </a:rPr>
              <a:t>présentation de </a:t>
            </a:r>
            <a:r>
              <a:rPr lang="fr-FR" sz="1900" b="1" dirty="0">
                <a:latin typeface="Calibri Light" panose="020F0302020204030204" pitchFamily="34" charset="0"/>
              </a:rPr>
              <a:t>grands repères chronologiques,</a:t>
            </a:r>
            <a:r>
              <a:rPr lang="fr-FR" sz="1900" dirty="0">
                <a:latin typeface="Calibri Light" panose="020F0302020204030204" pitchFamily="34" charset="0"/>
              </a:rPr>
              <a:t> </a:t>
            </a:r>
            <a:r>
              <a:rPr lang="fr-FR" sz="1900" b="1" dirty="0">
                <a:latin typeface="Calibri Light" panose="020F0302020204030204" pitchFamily="34" charset="0"/>
              </a:rPr>
              <a:t>géographiques et </a:t>
            </a:r>
            <a:r>
              <a:rPr lang="fr-FR" sz="1900" b="1" dirty="0" smtClean="0">
                <a:latin typeface="Calibri Light" panose="020F0302020204030204" pitchFamily="34" charset="0"/>
              </a:rPr>
              <a:t>culturels</a:t>
            </a:r>
            <a:r>
              <a:rPr lang="fr-FR" sz="1900" i="1" dirty="0">
                <a:latin typeface="Calibri Light" panose="020F0302020204030204" pitchFamily="34" charset="0"/>
              </a:rPr>
              <a:t>,</a:t>
            </a:r>
            <a:endParaRPr lang="fr-FR" sz="1900" dirty="0">
              <a:latin typeface="Calibri Light" panose="020F0302020204030204" pitchFamily="34" charset="0"/>
            </a:endParaRPr>
          </a:p>
          <a:p>
            <a:pPr marL="0" indent="0" algn="ctr">
              <a:spcBef>
                <a:spcPts val="0"/>
              </a:spcBef>
              <a:spcAft>
                <a:spcPts val="0"/>
              </a:spcAft>
              <a:buNone/>
            </a:pPr>
            <a:endParaRPr lang="fr-FR" sz="2400" b="1" dirty="0" smtClean="0">
              <a:solidFill>
                <a:srgbClr val="FF6600"/>
              </a:solidFill>
              <a:latin typeface="Calibri Light" panose="020F0302020204030204" pitchFamily="34" charset="0"/>
              <a:ea typeface="Microsoft YaHei" pitchFamily="2"/>
              <a:cs typeface="Arial" pitchFamily="2"/>
            </a:endParaRPr>
          </a:p>
          <a:p>
            <a:pPr marL="0" indent="0" algn="ctr">
              <a:spcBef>
                <a:spcPts val="0"/>
              </a:spcBef>
              <a:spcAft>
                <a:spcPts val="0"/>
              </a:spcAft>
              <a:buNone/>
            </a:pPr>
            <a:r>
              <a:rPr lang="fr-FR" sz="2400" b="1" dirty="0" smtClean="0">
                <a:solidFill>
                  <a:srgbClr val="FF6600"/>
                </a:solidFill>
                <a:latin typeface="Calibri Light" panose="020F0302020204030204" pitchFamily="34" charset="0"/>
                <a:ea typeface="Microsoft YaHei" pitchFamily="2"/>
                <a:cs typeface="Arial" pitchFamily="2"/>
              </a:rPr>
              <a:t>Objets d’étude</a:t>
            </a:r>
            <a:endParaRPr lang="fr-FR" sz="2400" b="1" dirty="0">
              <a:solidFill>
                <a:srgbClr val="FF6600"/>
              </a:solidFill>
              <a:latin typeface="Calibri Light" panose="020F0302020204030204" pitchFamily="34" charset="0"/>
              <a:ea typeface="Microsoft YaHei" pitchFamily="2"/>
              <a:cs typeface="Arial" pitchFamily="2"/>
            </a:endParaRPr>
          </a:p>
          <a:p>
            <a:pPr marL="109537" indent="0" algn="just">
              <a:buNone/>
            </a:pPr>
            <a:endParaRPr lang="fr-FR" sz="2000" b="1" dirty="0" smtClean="0">
              <a:latin typeface="Calibri Light" panose="020F0302020204030204" pitchFamily="34" charset="0"/>
              <a:ea typeface="Microsoft YaHei" pitchFamily="2"/>
              <a:cs typeface="Arial" pitchFamily="2"/>
            </a:endParaRPr>
          </a:p>
          <a:p>
            <a:pPr marL="109537" indent="0" algn="just">
              <a:buNone/>
            </a:pPr>
            <a:endParaRPr lang="fr-FR" sz="2000" dirty="0" smtClean="0">
              <a:latin typeface="Calibri Light" panose="020F0302020204030204" pitchFamily="34" charset="0"/>
              <a:ea typeface="Microsoft YaHei" pitchFamily="2"/>
              <a:cs typeface="Arial" pitchFamily="2"/>
            </a:endParaRPr>
          </a:p>
          <a:p>
            <a:pPr marL="109537" indent="0" algn="just">
              <a:buNone/>
            </a:pPr>
            <a:endParaRPr lang="fr-FR" sz="2000" dirty="0">
              <a:latin typeface="Calibri Light" panose="020F0302020204030204" pitchFamily="34" charset="0"/>
              <a:ea typeface="Microsoft YaHei" pitchFamily="2"/>
              <a:cs typeface="Arial" pitchFamily="2"/>
            </a:endParaRPr>
          </a:p>
          <a:p>
            <a:pPr marL="109537" indent="0" algn="just">
              <a:buNone/>
            </a:pPr>
            <a:endParaRPr lang="fr-FR" sz="2000" dirty="0" smtClean="0">
              <a:latin typeface="Calibri Light" panose="020F0302020204030204" pitchFamily="34" charset="0"/>
              <a:ea typeface="Microsoft YaHei" pitchFamily="2"/>
              <a:cs typeface="Arial" pitchFamily="2"/>
            </a:endParaRPr>
          </a:p>
          <a:p>
            <a:pPr marL="109537" indent="0" algn="just">
              <a:buNone/>
            </a:pPr>
            <a:endParaRPr lang="fr-FR" sz="2000" dirty="0">
              <a:latin typeface="Calibri Light" panose="020F0302020204030204" pitchFamily="34" charset="0"/>
              <a:ea typeface="Microsoft YaHei" pitchFamily="2"/>
              <a:cs typeface="Arial" pitchFamily="2"/>
            </a:endParaRPr>
          </a:p>
          <a:p>
            <a:pPr marL="109537" indent="0" algn="just">
              <a:buNone/>
            </a:pPr>
            <a:r>
              <a:rPr lang="fr-FR" sz="2000" dirty="0" smtClean="0">
                <a:latin typeface="Calibri Light" panose="020F0302020204030204" pitchFamily="34" charset="0"/>
                <a:ea typeface="Microsoft YaHei" pitchFamily="2"/>
                <a:cs typeface="Arial" pitchFamily="2"/>
              </a:rPr>
              <a:t>L’enseignement s’appuie aussi sur toutes </a:t>
            </a:r>
            <a:r>
              <a:rPr lang="fr-FR" sz="2000" b="1" dirty="0" smtClean="0">
                <a:latin typeface="Calibri Light" panose="020F0302020204030204" pitchFamily="34" charset="0"/>
                <a:ea typeface="Microsoft YaHei" pitchFamily="2"/>
                <a:cs typeface="Arial" pitchFamily="2"/>
              </a:rPr>
              <a:t>les formes d’expression artistique, les ressources du numérique, la visite de grands musées </a:t>
            </a:r>
            <a:r>
              <a:rPr lang="fr-FR" sz="2000" dirty="0" smtClean="0">
                <a:latin typeface="Calibri Light" panose="020F0302020204030204" pitchFamily="34" charset="0"/>
                <a:ea typeface="Microsoft YaHei" pitchFamily="2"/>
                <a:cs typeface="Arial" pitchFamily="2"/>
              </a:rPr>
              <a:t>nationaux et internationaux comme de grands sites mondiaux du patrimoine antique</a:t>
            </a:r>
            <a:endParaRPr lang="fr-FR" sz="2000" dirty="0">
              <a:latin typeface="Calibri Light" panose="020F0302020204030204" pitchFamily="34" charset="0"/>
              <a:ea typeface="Microsoft YaHei" pitchFamily="2"/>
              <a:cs typeface="Arial" pitchFamily="2"/>
            </a:endParaRPr>
          </a:p>
          <a:p>
            <a:pPr marL="109537" indent="0" algn="ctr">
              <a:lnSpc>
                <a:spcPct val="150000"/>
              </a:lnSpc>
              <a:buNone/>
            </a:pPr>
            <a:endParaRPr lang="fr-FR" sz="3600" dirty="0"/>
          </a:p>
        </p:txBody>
      </p:sp>
      <p:graphicFrame>
        <p:nvGraphicFramePr>
          <p:cNvPr id="8" name="Tableau 7"/>
          <p:cNvGraphicFramePr>
            <a:graphicFrameLocks noGrp="1"/>
          </p:cNvGraphicFramePr>
          <p:nvPr>
            <p:extLst>
              <p:ext uri="{D42A27DB-BD31-4B8C-83A1-F6EECF244321}">
                <p14:modId xmlns="" xmlns:p14="http://schemas.microsoft.com/office/powerpoint/2010/main" val="459292180"/>
              </p:ext>
            </p:extLst>
          </p:nvPr>
        </p:nvGraphicFramePr>
        <p:xfrm>
          <a:off x="683568" y="3573016"/>
          <a:ext cx="7416824" cy="1296144"/>
        </p:xfrm>
        <a:graphic>
          <a:graphicData uri="http://schemas.openxmlformats.org/drawingml/2006/table">
            <a:tbl>
              <a:tblPr firstRow="1" bandRow="1">
                <a:tableStyleId>{5C22544A-7EE6-4342-B048-85BDC9FD1C3A}</a:tableStyleId>
              </a:tblPr>
              <a:tblGrid>
                <a:gridCol w="3708412"/>
                <a:gridCol w="3708412"/>
              </a:tblGrid>
              <a:tr h="648072">
                <a:tc>
                  <a:txBody>
                    <a:bodyPr/>
                    <a:lstStyle/>
                    <a:p>
                      <a:r>
                        <a:rPr lang="fr-FR" sz="1800" b="1" dirty="0" smtClean="0">
                          <a:solidFill>
                            <a:srgbClr val="3333FF"/>
                          </a:solidFill>
                          <a:latin typeface="Calibri Light" panose="020F0302020204030204" pitchFamily="34" charset="0"/>
                          <a:ea typeface="Microsoft YaHei" pitchFamily="2"/>
                          <a:cs typeface="Arial" pitchFamily="2"/>
                        </a:rPr>
                        <a:t>La cité entre réalités et utopies </a:t>
                      </a:r>
                      <a:endParaRPr lang="fr-FR" dirty="0"/>
                    </a:p>
                  </a:txBody>
                  <a:tcPr>
                    <a:noFill/>
                  </a:tcPr>
                </a:tc>
                <a:tc>
                  <a:txBody>
                    <a:bodyPr/>
                    <a:lstStyle/>
                    <a:p>
                      <a:r>
                        <a:rPr lang="fr-FR" sz="1800" b="1" dirty="0" err="1" smtClean="0">
                          <a:solidFill>
                            <a:srgbClr val="3333FF"/>
                          </a:solidFill>
                          <a:latin typeface="Calibri Light" panose="020F0302020204030204" pitchFamily="34" charset="0"/>
                          <a:ea typeface="Microsoft YaHei" pitchFamily="2"/>
                          <a:cs typeface="Arial" pitchFamily="2"/>
                        </a:rPr>
                        <a:t>Méditérranée</a:t>
                      </a:r>
                      <a:r>
                        <a:rPr lang="fr-FR" sz="1800" b="1" dirty="0" smtClean="0">
                          <a:solidFill>
                            <a:srgbClr val="3333FF"/>
                          </a:solidFill>
                          <a:latin typeface="Calibri Light" panose="020F0302020204030204" pitchFamily="34" charset="0"/>
                          <a:ea typeface="Microsoft YaHei" pitchFamily="2"/>
                          <a:cs typeface="Arial" pitchFamily="2"/>
                        </a:rPr>
                        <a:t> : conflits, influence</a:t>
                      </a:r>
                      <a:r>
                        <a:rPr lang="fr-FR" sz="1800" b="1" baseline="0" dirty="0" smtClean="0">
                          <a:solidFill>
                            <a:srgbClr val="3333FF"/>
                          </a:solidFill>
                          <a:latin typeface="Calibri Light" panose="020F0302020204030204" pitchFamily="34" charset="0"/>
                          <a:ea typeface="Microsoft YaHei" pitchFamily="2"/>
                          <a:cs typeface="Arial" pitchFamily="2"/>
                        </a:rPr>
                        <a:t> </a:t>
                      </a:r>
                    </a:p>
                    <a:p>
                      <a:r>
                        <a:rPr lang="fr-FR" sz="1800" b="1" baseline="0" dirty="0" smtClean="0">
                          <a:solidFill>
                            <a:srgbClr val="3333FF"/>
                          </a:solidFill>
                          <a:latin typeface="Calibri Light" panose="020F0302020204030204" pitchFamily="34" charset="0"/>
                          <a:ea typeface="Microsoft YaHei" pitchFamily="2"/>
                          <a:cs typeface="Arial" pitchFamily="2"/>
                        </a:rPr>
                        <a:t>et échanges</a:t>
                      </a:r>
                      <a:endParaRPr lang="fr-FR" dirty="0"/>
                    </a:p>
                  </a:txBody>
                  <a:tcPr>
                    <a:noFill/>
                  </a:tcPr>
                </a:tc>
              </a:tr>
              <a:tr h="64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rgbClr val="3333FF"/>
                          </a:solidFill>
                          <a:latin typeface="Calibri Light" panose="020F0302020204030204" pitchFamily="34" charset="0"/>
                          <a:ea typeface="Microsoft YaHei" pitchFamily="2"/>
                          <a:cs typeface="Arial" pitchFamily="2"/>
                        </a:rPr>
                        <a:t>Justice des dieux, justice des hommes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rgbClr val="3333FF"/>
                          </a:solidFill>
                          <a:latin typeface="Calibri Light" panose="020F0302020204030204" pitchFamily="34" charset="0"/>
                          <a:ea typeface="Microsoft YaHei" pitchFamily="2"/>
                          <a:cs typeface="Arial" pitchFamily="2"/>
                        </a:rPr>
                        <a:t>Amour, Amours</a:t>
                      </a:r>
                    </a:p>
                    <a:p>
                      <a:endParaRPr lang="fr-FR" dirty="0"/>
                    </a:p>
                  </a:txBody>
                  <a:tcPr>
                    <a:noFill/>
                  </a:tcPr>
                </a:tc>
              </a:tr>
            </a:tbl>
          </a:graphicData>
        </a:graphic>
      </p:graphicFrame>
    </p:spTree>
    <p:extLst>
      <p:ext uri="{BB962C8B-B14F-4D97-AF65-F5344CB8AC3E}">
        <p14:creationId xmlns="" xmlns:p14="http://schemas.microsoft.com/office/powerpoint/2010/main" val="495917590"/>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6672"/>
            <a:ext cx="7488832" cy="5262979"/>
          </a:xfrm>
          <a:prstGeom prst="rect">
            <a:avLst/>
          </a:prstGeom>
        </p:spPr>
        <p:txBody>
          <a:bodyPr wrap="square">
            <a:spAutoFit/>
          </a:bodyPr>
          <a:lstStyle/>
          <a:p>
            <a:pPr marL="109537" indent="0" algn="ctr">
              <a:lnSpc>
                <a:spcPct val="150000"/>
              </a:lnSpc>
              <a:buNone/>
            </a:pPr>
            <a:r>
              <a:rPr lang="fr-FR" sz="2800" b="1" dirty="0" smtClean="0">
                <a:solidFill>
                  <a:srgbClr val="FF6600"/>
                </a:solidFill>
                <a:latin typeface="Calibri Light" panose="020F0302020204030204" pitchFamily="34" charset="0"/>
                <a:ea typeface="Microsoft YaHei" pitchFamily="2"/>
                <a:cs typeface="Arial" pitchFamily="2"/>
              </a:rPr>
              <a:t>Enjeux de l’enseignement LLCA LATIN</a:t>
            </a:r>
          </a:p>
          <a:p>
            <a:pPr marL="109537" indent="0" algn="ctr">
              <a:lnSpc>
                <a:spcPct val="150000"/>
              </a:lnSpc>
              <a:buNone/>
            </a:pPr>
            <a:endParaRPr lang="fr-FR" sz="2000" b="1" dirty="0" smtClean="0">
              <a:solidFill>
                <a:srgbClr val="FF6600"/>
              </a:solidFill>
              <a:latin typeface="Calibri Light" panose="020F0302020204030204" pitchFamily="34" charset="0"/>
              <a:ea typeface="Microsoft YaHei" pitchFamily="2"/>
              <a:cs typeface="Arial" pitchFamily="2"/>
            </a:endParaRPr>
          </a:p>
          <a:p>
            <a:pPr algn="just"/>
            <a:r>
              <a:rPr lang="fr-FR" sz="2000" dirty="0">
                <a:latin typeface="Calibri Light" panose="020F0302020204030204" pitchFamily="34" charset="0"/>
              </a:rPr>
              <a:t>L’enseignement des Langues et cultures de l’Antiquité se </a:t>
            </a:r>
            <a:r>
              <a:rPr lang="fr-FR" sz="2000" dirty="0" smtClean="0">
                <a:latin typeface="Calibri Light" panose="020F0302020204030204" pitchFamily="34" charset="0"/>
              </a:rPr>
              <a:t>situe au </a:t>
            </a:r>
            <a:r>
              <a:rPr lang="fr-FR" sz="2000" dirty="0">
                <a:latin typeface="Calibri Light" panose="020F0302020204030204" pitchFamily="34" charset="0"/>
              </a:rPr>
              <a:t>carrefour des </a:t>
            </a:r>
            <a:r>
              <a:rPr lang="fr-FR" sz="2000" b="1" dirty="0">
                <a:latin typeface="Calibri Light" panose="020F0302020204030204" pitchFamily="34" charset="0"/>
              </a:rPr>
              <a:t>sciences humaines et sociales</a:t>
            </a:r>
            <a:r>
              <a:rPr lang="fr-FR" sz="2000" dirty="0">
                <a:latin typeface="Calibri Light" panose="020F0302020204030204" pitchFamily="34" charset="0"/>
              </a:rPr>
              <a:t> </a:t>
            </a:r>
          </a:p>
          <a:p>
            <a:pPr algn="just"/>
            <a:endParaRPr lang="fr-FR" sz="2000" dirty="0">
              <a:latin typeface="Calibri Light" panose="020F0302020204030204" pitchFamily="34" charset="0"/>
            </a:endParaRPr>
          </a:p>
          <a:p>
            <a:pPr algn="just"/>
            <a:r>
              <a:rPr lang="fr-FR" sz="2000" dirty="0">
                <a:latin typeface="Calibri Light" panose="020F0302020204030204" pitchFamily="34" charset="0"/>
              </a:rPr>
              <a:t>Il s’agit d’amener les élèves </a:t>
            </a:r>
            <a:r>
              <a:rPr lang="fr-FR" sz="2000" dirty="0" smtClean="0">
                <a:latin typeface="Calibri Light" panose="020F0302020204030204" pitchFamily="34" charset="0"/>
              </a:rPr>
              <a:t>à </a:t>
            </a:r>
            <a:r>
              <a:rPr lang="fr-FR" sz="2000" dirty="0">
                <a:latin typeface="Calibri Light" panose="020F0302020204030204" pitchFamily="34" charset="0"/>
              </a:rPr>
              <a:t>élaborer leur propre représentation du monde. </a:t>
            </a:r>
          </a:p>
          <a:p>
            <a:pPr algn="just"/>
            <a:r>
              <a:rPr lang="fr-FR" sz="2000" dirty="0">
                <a:latin typeface="Calibri Light" panose="020F0302020204030204" pitchFamily="34" charset="0"/>
              </a:rPr>
              <a:t>Les Langues et Cultures de l’Antiquité contribuent à la construction d’une </a:t>
            </a:r>
            <a:r>
              <a:rPr lang="fr-FR" sz="2000" b="1" dirty="0">
                <a:latin typeface="Calibri Light" panose="020F0302020204030204" pitchFamily="34" charset="0"/>
              </a:rPr>
              <a:t>conscience individuelle humaniste et moderne.</a:t>
            </a:r>
            <a:r>
              <a:rPr lang="fr-FR" sz="2000" dirty="0">
                <a:latin typeface="Calibri Light" panose="020F0302020204030204" pitchFamily="34" charset="0"/>
              </a:rPr>
              <a:t> </a:t>
            </a:r>
          </a:p>
          <a:p>
            <a:pPr algn="just"/>
            <a:endParaRPr lang="fr-FR" sz="2000" dirty="0">
              <a:latin typeface="Calibri Light" panose="020F0302020204030204" pitchFamily="34" charset="0"/>
            </a:endParaRPr>
          </a:p>
          <a:p>
            <a:pPr algn="just"/>
            <a:r>
              <a:rPr lang="fr-FR" sz="2000" dirty="0">
                <a:latin typeface="Calibri Light" panose="020F0302020204030204" pitchFamily="34" charset="0"/>
              </a:rPr>
              <a:t>Il s’agit donc de permettre aux élèves d’acquérir des</a:t>
            </a:r>
            <a:r>
              <a:rPr lang="fr-FR" sz="2000" b="1" dirty="0">
                <a:latin typeface="Calibri Light" panose="020F0302020204030204" pitchFamily="34" charset="0"/>
              </a:rPr>
              <a:t> connaissances </a:t>
            </a:r>
            <a:r>
              <a:rPr lang="fr-FR" sz="2000" dirty="0">
                <a:latin typeface="Calibri Light" panose="020F0302020204030204" pitchFamily="34" charset="0"/>
              </a:rPr>
              <a:t>et de</a:t>
            </a:r>
            <a:r>
              <a:rPr lang="fr-FR" sz="2000" b="1" dirty="0">
                <a:latin typeface="Calibri Light" panose="020F0302020204030204" pitchFamily="34" charset="0"/>
              </a:rPr>
              <a:t> </a:t>
            </a:r>
            <a:r>
              <a:rPr lang="fr-FR" sz="2000" dirty="0">
                <a:latin typeface="Calibri Light" panose="020F0302020204030204" pitchFamily="34" charset="0"/>
              </a:rPr>
              <a:t>construire des</a:t>
            </a:r>
            <a:r>
              <a:rPr lang="fr-FR" sz="2000" b="1" dirty="0">
                <a:latin typeface="Calibri Light" panose="020F0302020204030204" pitchFamily="34" charset="0"/>
              </a:rPr>
              <a:t> compétences </a:t>
            </a:r>
            <a:r>
              <a:rPr lang="fr-FR" sz="2000" dirty="0">
                <a:latin typeface="Calibri Light" panose="020F0302020204030204" pitchFamily="34" charset="0"/>
              </a:rPr>
              <a:t>qui favoriseront leur réussite dans le Supérieur, </a:t>
            </a:r>
            <a:r>
              <a:rPr lang="fr-FR" sz="2000" b="1" dirty="0">
                <a:latin typeface="Calibri Light" panose="020F0302020204030204" pitchFamily="34" charset="0"/>
              </a:rPr>
              <a:t>qu’ils choisissent une formation orientée vers les sciences humaines ou une formation plus </a:t>
            </a:r>
            <a:r>
              <a:rPr lang="fr-FR" sz="2000" b="1" dirty="0" err="1">
                <a:latin typeface="Calibri Light" panose="020F0302020204030204" pitchFamily="34" charset="0"/>
              </a:rPr>
              <a:t>scientique</a:t>
            </a:r>
            <a:r>
              <a:rPr lang="fr-FR" sz="2000" dirty="0">
                <a:latin typeface="Calibri Light" panose="020F0302020204030204" pitchFamily="34" charset="0"/>
              </a:rPr>
              <a:t>. </a:t>
            </a:r>
          </a:p>
          <a:p>
            <a:pPr marL="0" lvl="0" indent="0" algn="just">
              <a:spcBef>
                <a:spcPts val="0"/>
              </a:spcBef>
              <a:spcAft>
                <a:spcPts val="0"/>
              </a:spcAft>
              <a:buNone/>
            </a:pPr>
            <a:endParaRPr lang="fr-FR" dirty="0">
              <a:latin typeface="Calibri Light" panose="020F0302020204030204" pitchFamily="34" charset="0"/>
              <a:ea typeface="Microsoft YaHei" pitchFamily="2"/>
              <a:cs typeface="Arial" pitchFamily="2"/>
            </a:endParaRPr>
          </a:p>
        </p:txBody>
      </p:sp>
    </p:spTree>
    <p:extLst>
      <p:ext uri="{BB962C8B-B14F-4D97-AF65-F5344CB8AC3E}">
        <p14:creationId xmlns="" xmlns:p14="http://schemas.microsoft.com/office/powerpoint/2010/main" val="2457002340"/>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396" y="170781"/>
            <a:ext cx="9143207" cy="6642595"/>
          </a:xfrm>
          <a:prstGeom prst="rect">
            <a:avLst/>
          </a:prstGeom>
        </p:spPr>
      </p:pic>
    </p:spTree>
    <p:extLst>
      <p:ext uri="{BB962C8B-B14F-4D97-AF65-F5344CB8AC3E}">
        <p14:creationId xmlns="" xmlns:p14="http://schemas.microsoft.com/office/powerpoint/2010/main" val="3811978247"/>
      </p:ext>
    </p:extLst>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39549" y="155869"/>
            <a:ext cx="8264901" cy="6297467"/>
          </a:xfrm>
          <a:prstGeom prst="rect">
            <a:avLst/>
          </a:prstGeom>
        </p:spPr>
      </p:pic>
    </p:spTree>
    <p:extLst>
      <p:ext uri="{BB962C8B-B14F-4D97-AF65-F5344CB8AC3E}">
        <p14:creationId xmlns="" xmlns:p14="http://schemas.microsoft.com/office/powerpoint/2010/main" val="3305002415"/>
      </p:ext>
    </p:extLst>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395536" y="116632"/>
            <a:ext cx="8327711" cy="5879998"/>
          </a:xfrm>
          <a:prstGeom prst="rect">
            <a:avLst/>
          </a:prstGeom>
        </p:spPr>
      </p:pic>
    </p:spTree>
    <p:extLst>
      <p:ext uri="{BB962C8B-B14F-4D97-AF65-F5344CB8AC3E}">
        <p14:creationId xmlns="" xmlns:p14="http://schemas.microsoft.com/office/powerpoint/2010/main" val="2328408125"/>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188640"/>
            <a:ext cx="9144000" cy="1368152"/>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DE SPÉCIALITÉ * : 1</a:t>
            </a:r>
            <a:r>
              <a:rPr lang="fr-FR" b="1" baseline="30000" dirty="0" smtClean="0">
                <a:solidFill>
                  <a:srgbClr val="003366"/>
                </a:solidFill>
                <a:latin typeface="Calibri Light" pitchFamily="32" charset="0"/>
              </a:rPr>
              <a:t>e</a:t>
            </a:r>
            <a:r>
              <a:rPr lang="fr-FR" b="1" dirty="0" smtClean="0">
                <a:solidFill>
                  <a:srgbClr val="003366"/>
                </a:solidFill>
                <a:latin typeface="Calibri Light" pitchFamily="32" charset="0"/>
              </a:rPr>
              <a:t> STMG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FF0000"/>
                </a:solidFill>
                <a:latin typeface="Calibri Light" pitchFamily="32" charset="0"/>
              </a:rPr>
              <a:t>Droit et économie  </a:t>
            </a:r>
            <a:r>
              <a:rPr lang="fr-FR" b="1" dirty="0" smtClean="0">
                <a:solidFill>
                  <a:srgbClr val="003366"/>
                </a:solidFill>
                <a:latin typeface="Calibri Light" pitchFamily="32" charset="0"/>
              </a:rPr>
              <a:t>(4h / semaine)</a:t>
            </a:r>
            <a:endParaRPr lang="fr-FR" b="1" dirty="0">
              <a:solidFill>
                <a:srgbClr val="003366"/>
              </a:solidFill>
              <a:latin typeface="Calibri Light" pitchFamily="32" charset="0"/>
            </a:endParaRPr>
          </a:p>
        </p:txBody>
      </p:sp>
      <p:pic>
        <p:nvPicPr>
          <p:cNvPr id="6" name="Image 5"/>
          <p:cNvPicPr>
            <a:picLocks noChangeAspect="1"/>
          </p:cNvPicPr>
          <p:nvPr/>
        </p:nvPicPr>
        <p:blipFill>
          <a:blip r:embed="rId3" cstate="print"/>
          <a:stretch>
            <a:fillRect/>
          </a:stretch>
        </p:blipFill>
        <p:spPr>
          <a:xfrm>
            <a:off x="935421" y="2197501"/>
            <a:ext cx="7273158" cy="3607763"/>
          </a:xfrm>
          <a:prstGeom prst="rect">
            <a:avLst/>
          </a:prstGeom>
        </p:spPr>
      </p:pic>
      <p:graphicFrame>
        <p:nvGraphicFramePr>
          <p:cNvPr id="2" name="Tableau 1"/>
          <p:cNvGraphicFramePr>
            <a:graphicFrameLocks noGrp="1"/>
          </p:cNvGraphicFramePr>
          <p:nvPr>
            <p:extLst>
              <p:ext uri="{D42A27DB-BD31-4B8C-83A1-F6EECF244321}">
                <p14:modId xmlns="" xmlns:p14="http://schemas.microsoft.com/office/powerpoint/2010/main" val="3789804766"/>
              </p:ext>
            </p:extLst>
          </p:nvPr>
        </p:nvGraphicFramePr>
        <p:xfrm>
          <a:off x="503548" y="2054711"/>
          <a:ext cx="8136904" cy="2839720"/>
        </p:xfrm>
        <a:graphic>
          <a:graphicData uri="http://schemas.openxmlformats.org/drawingml/2006/table">
            <a:tbl>
              <a:tblPr firstRow="1" bandRow="1">
                <a:tableStyleId>{5C22544A-7EE6-4342-B048-85BDC9FD1C3A}</a:tableStyleId>
              </a:tblPr>
              <a:tblGrid>
                <a:gridCol w="3816424"/>
                <a:gridCol w="4320480"/>
              </a:tblGrid>
              <a:tr h="370840">
                <a:tc>
                  <a:txBody>
                    <a:bodyPr/>
                    <a:lstStyle/>
                    <a:p>
                      <a:r>
                        <a:rPr lang="fr-FR" dirty="0" smtClean="0"/>
                        <a:t>Droit</a:t>
                      </a:r>
                      <a:endParaRPr lang="fr-FR" dirty="0"/>
                    </a:p>
                  </a:txBody>
                  <a:tcPr/>
                </a:tc>
                <a:tc>
                  <a:txBody>
                    <a:bodyPr/>
                    <a:lstStyle/>
                    <a:p>
                      <a:r>
                        <a:rPr lang="fr-FR" dirty="0" smtClean="0"/>
                        <a:t>Economie</a:t>
                      </a:r>
                      <a:endParaRPr lang="fr-FR" dirty="0"/>
                    </a:p>
                  </a:txBody>
                  <a:tcPr/>
                </a:tc>
              </a:tr>
              <a:tr h="370840">
                <a:tc>
                  <a:txBody>
                    <a:bodyPr/>
                    <a:lstStyle/>
                    <a:p>
                      <a:pPr marL="285750" indent="-285750" algn="l">
                        <a:buFont typeface="Arial" panose="020B0604020202020204" pitchFamily="34" charset="0"/>
                        <a:buChar char="•"/>
                      </a:pPr>
                      <a:r>
                        <a:rPr lang="fr-FR" sz="1600" dirty="0" smtClean="0"/>
                        <a:t>Aborder les concepts fondamentaux du Droit, afin de développer les capacités d’analyse</a:t>
                      </a:r>
                      <a:endParaRPr lang="fr-FR" sz="1600" dirty="0"/>
                    </a:p>
                  </a:txBody>
                  <a:tcPr/>
                </a:tc>
                <a:tc>
                  <a:txBody>
                    <a:bodyPr/>
                    <a:lstStyle/>
                    <a:p>
                      <a:pPr marL="285750" indent="-285750" algn="l">
                        <a:buFont typeface="Arial" panose="020B0604020202020204" pitchFamily="34" charset="0"/>
                        <a:buChar char="•"/>
                      </a:pPr>
                      <a:r>
                        <a:rPr lang="fr-FR" sz="1600" dirty="0" smtClean="0"/>
                        <a:t>Apporter les connaissances économiques nécessaires aux sciences de gestion et au management</a:t>
                      </a:r>
                      <a:endParaRPr lang="fr-FR" sz="1600" dirty="0"/>
                    </a:p>
                  </a:txBody>
                  <a:tcPr/>
                </a:tc>
              </a:tr>
              <a:tr h="370840">
                <a:tc>
                  <a:txBody>
                    <a:bodyPr/>
                    <a:lstStyle/>
                    <a:p>
                      <a:pPr marL="285750" indent="-285750" algn="l">
                        <a:buFont typeface="Arial" panose="020B0604020202020204" pitchFamily="34" charset="0"/>
                        <a:buChar char="•"/>
                      </a:pPr>
                      <a:r>
                        <a:rPr lang="fr-FR" sz="1600" dirty="0" smtClean="0"/>
                        <a:t>Contribuer à la formation</a:t>
                      </a:r>
                      <a:r>
                        <a:rPr lang="fr-FR" sz="1600" baseline="0" dirty="0" smtClean="0"/>
                        <a:t> du citoyen, de l’acteur économique et social dans un cadre juridique</a:t>
                      </a:r>
                      <a:endParaRPr lang="fr-FR" sz="1600" dirty="0"/>
                    </a:p>
                  </a:txBody>
                  <a:tcPr/>
                </a:tc>
                <a:tc>
                  <a:txBody>
                    <a:bodyPr/>
                    <a:lstStyle/>
                    <a:p>
                      <a:pPr marL="285750" indent="-285750" algn="l">
                        <a:buFont typeface="Arial" panose="020B0604020202020204" pitchFamily="34" charset="0"/>
                        <a:buChar char="•"/>
                      </a:pPr>
                      <a:r>
                        <a:rPr lang="fr-FR" sz="1600" dirty="0" smtClean="0"/>
                        <a:t>Contribuer à l’éducation citoyenne de l’élève en l’amenant à construire un discours argumenté et à développer un esprit critique</a:t>
                      </a:r>
                      <a:endParaRPr lang="fr-FR" sz="1600" dirty="0"/>
                    </a:p>
                  </a:txBody>
                  <a:tcPr/>
                </a:tc>
              </a:tr>
              <a:tr h="370840">
                <a:tc>
                  <a:txBody>
                    <a:bodyPr/>
                    <a:lstStyle/>
                    <a:p>
                      <a:pPr marL="285750" indent="-285750" algn="l">
                        <a:buFont typeface="Arial" panose="020B0604020202020204" pitchFamily="34" charset="0"/>
                        <a:buChar char="•"/>
                      </a:pPr>
                      <a:r>
                        <a:rPr lang="fr-FR" sz="1600" dirty="0" smtClean="0"/>
                        <a:t>Acquérir les méthodes et la rigueur nécessaires à l’expression d’une pensée éclairée et autonome</a:t>
                      </a:r>
                      <a:endParaRPr lang="fr-FR" sz="1600" dirty="0"/>
                    </a:p>
                  </a:txBody>
                  <a:tcPr/>
                </a:tc>
                <a:tc>
                  <a:txBody>
                    <a:bodyPr/>
                    <a:lstStyle/>
                    <a:p>
                      <a:pPr marL="285750" indent="-285750" algn="l">
                        <a:buFont typeface="Arial" panose="020B0604020202020204" pitchFamily="34" charset="0"/>
                        <a:buChar char="•"/>
                      </a:pPr>
                      <a:r>
                        <a:rPr lang="fr-FR" sz="1600" dirty="0" smtClean="0"/>
                        <a:t>Permettre l’acquisition des méthodes nécessaires à l’analyse économique</a:t>
                      </a:r>
                      <a:endParaRPr lang="fr-FR" sz="1600" dirty="0"/>
                    </a:p>
                  </a:txBody>
                  <a:tcPr/>
                </a:tc>
              </a:tr>
            </a:tbl>
          </a:graphicData>
        </a:graphic>
      </p:graphicFrame>
      <p:sp>
        <p:nvSpPr>
          <p:cNvPr id="3" name="ZoneTexte 2"/>
          <p:cNvSpPr txBox="1"/>
          <p:nvPr/>
        </p:nvSpPr>
        <p:spPr>
          <a:xfrm>
            <a:off x="2987824" y="6021287"/>
            <a:ext cx="5832648" cy="400110"/>
          </a:xfrm>
          <a:prstGeom prst="rect">
            <a:avLst/>
          </a:prstGeom>
          <a:noFill/>
        </p:spPr>
        <p:txBody>
          <a:bodyPr wrap="square" rtlCol="0">
            <a:spAutoFit/>
          </a:bodyPr>
          <a:lstStyle/>
          <a:p>
            <a:r>
              <a:rPr lang="fr-FR" sz="2000" b="1" dirty="0" smtClean="0">
                <a:solidFill>
                  <a:schemeClr val="accent4">
                    <a:lumMod val="75000"/>
                  </a:schemeClr>
                </a:solidFill>
                <a:latin typeface="Calibri Light" panose="020F0302020204030204" pitchFamily="34" charset="0"/>
              </a:rPr>
              <a:t>* Enseignement obligatoire en 1</a:t>
            </a:r>
            <a:r>
              <a:rPr lang="fr-FR" sz="2000" b="1" baseline="30000" dirty="0" smtClean="0">
                <a:solidFill>
                  <a:schemeClr val="accent4">
                    <a:lumMod val="75000"/>
                  </a:schemeClr>
                </a:solidFill>
                <a:latin typeface="Calibri Light" panose="020F0302020204030204" pitchFamily="34" charset="0"/>
              </a:rPr>
              <a:t>e</a:t>
            </a:r>
            <a:r>
              <a:rPr lang="fr-FR" sz="2000" b="1" dirty="0" smtClean="0">
                <a:solidFill>
                  <a:schemeClr val="accent4">
                    <a:lumMod val="75000"/>
                  </a:schemeClr>
                </a:solidFill>
                <a:latin typeface="Calibri Light" panose="020F0302020204030204" pitchFamily="34" charset="0"/>
              </a:rPr>
              <a:t> STMG</a:t>
            </a:r>
            <a:endParaRPr lang="fr-FR" sz="2000" b="1" dirty="0">
              <a:solidFill>
                <a:schemeClr val="accent4">
                  <a:lumMod val="75000"/>
                </a:schemeClr>
              </a:solidFill>
              <a:latin typeface="Calibri Light" panose="020F0302020204030204" pitchFamily="34" charset="0"/>
            </a:endParaRPr>
          </a:p>
        </p:txBody>
      </p:sp>
      <p:sp>
        <p:nvSpPr>
          <p:cNvPr id="8" name="ZoneTexte 7"/>
          <p:cNvSpPr txBox="1"/>
          <p:nvPr/>
        </p:nvSpPr>
        <p:spPr>
          <a:xfrm>
            <a:off x="279698" y="1628800"/>
            <a:ext cx="6524550" cy="400110"/>
          </a:xfrm>
          <a:prstGeom prst="rect">
            <a:avLst/>
          </a:prstGeom>
          <a:noFill/>
        </p:spPr>
        <p:txBody>
          <a:bodyPr wrap="square" rtlCol="0">
            <a:spAutoFit/>
          </a:bodyPr>
          <a:lstStyle/>
          <a:p>
            <a:r>
              <a:rPr lang="fr-FR" sz="2000" b="1" dirty="0" smtClean="0">
                <a:solidFill>
                  <a:schemeClr val="accent4">
                    <a:lumMod val="75000"/>
                  </a:schemeClr>
                </a:solidFill>
                <a:latin typeface="Calibri Light" panose="020F0302020204030204" pitchFamily="34" charset="0"/>
              </a:rPr>
              <a:t>Les objectifs sont communs dans les 2 enseignements :</a:t>
            </a:r>
            <a:endParaRPr lang="fr-FR" sz="2000" b="1" dirty="0">
              <a:solidFill>
                <a:schemeClr val="accent4">
                  <a:lumMod val="75000"/>
                </a:schemeClr>
              </a:solidFill>
              <a:latin typeface="Calibri Light" panose="020F0302020204030204" pitchFamily="34" charset="0"/>
            </a:endParaRPr>
          </a:p>
        </p:txBody>
      </p:sp>
    </p:spTree>
    <p:extLst>
      <p:ext uri="{BB962C8B-B14F-4D97-AF65-F5344CB8AC3E}">
        <p14:creationId xmlns="" xmlns:p14="http://schemas.microsoft.com/office/powerpoint/2010/main" val="1058570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539552" y="-26120"/>
            <a:ext cx="8327057" cy="5630148"/>
          </a:xfrm>
          <a:prstGeom prst="rect">
            <a:avLst/>
          </a:prstGeom>
        </p:spPr>
      </p:pic>
    </p:spTree>
    <p:extLst>
      <p:ext uri="{BB962C8B-B14F-4D97-AF65-F5344CB8AC3E}">
        <p14:creationId xmlns="" xmlns:p14="http://schemas.microsoft.com/office/powerpoint/2010/main" val="2163273788"/>
      </p:ext>
    </p:extLst>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5536" y="404664"/>
            <a:ext cx="8352928" cy="5602436"/>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70087" y="404664"/>
            <a:ext cx="8278377" cy="5602436"/>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566885" y="476672"/>
            <a:ext cx="8037563" cy="5832648"/>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188640"/>
            <a:ext cx="9143640" cy="1151640"/>
          </a:xfrm>
          <a:prstGeom prst="rect">
            <a:avLst/>
          </a:prstGeom>
          <a:gradFill>
            <a:gsLst>
              <a:gs pos="0">
                <a:srgbClr val="9999FF">
                  <a:alpha val="60000"/>
                </a:srgbClr>
              </a:gs>
              <a:gs pos="100000">
                <a:srgbClr val="FFFFFF"/>
              </a:gs>
            </a:gsLst>
            <a:lin ang="13500000"/>
          </a:gradFill>
          <a:ln w="9360">
            <a:noFill/>
          </a:ln>
          <a:effectLst>
            <a:outerShdw algn="ctr" rotWithShape="0">
              <a:srgbClr val="DDDDDD">
                <a:alpha val="53000"/>
              </a:srgbClr>
            </a:outerShdw>
          </a:effectLst>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b="1" strike="noStrike" spc="-1" dirty="0">
                <a:solidFill>
                  <a:srgbClr val="003366"/>
                </a:solidFill>
                <a:uFill>
                  <a:solidFill>
                    <a:srgbClr val="FFFFFF"/>
                  </a:solidFill>
                </a:uFill>
                <a:latin typeface="Calibri Light" panose="020F0302020204030204" pitchFamily="34" charset="0"/>
              </a:rPr>
              <a:t>ENSEIGNEMENT DE SPÉCIALITÉ : </a:t>
            </a:r>
            <a:endParaRPr dirty="0">
              <a:latin typeface="Calibri Light" panose="020F0302020204030204" pitchFamily="34" charset="0"/>
            </a:endParaRPr>
          </a:p>
          <a:p>
            <a:pPr algn="ctr">
              <a:lnSpc>
                <a:spcPct val="100000"/>
              </a:lnSpc>
            </a:pPr>
            <a:r>
              <a:rPr lang="fr-FR" b="1" strike="noStrike" spc="-1" dirty="0">
                <a:solidFill>
                  <a:srgbClr val="FF0000"/>
                </a:solidFill>
                <a:uFill>
                  <a:solidFill>
                    <a:srgbClr val="FFFFFF"/>
                  </a:solidFill>
                </a:uFill>
                <a:latin typeface="Calibri Light" panose="020F0302020204030204" pitchFamily="34" charset="0"/>
              </a:rPr>
              <a:t>PHYSIQUE-CHIMIE</a:t>
            </a:r>
            <a:endParaRPr dirty="0">
              <a:solidFill>
                <a:srgbClr val="FF0000"/>
              </a:solidFill>
              <a:latin typeface="Calibri Light" panose="020F0302020204030204" pitchFamily="34" charset="0"/>
            </a:endParaRPr>
          </a:p>
        </p:txBody>
      </p:sp>
      <p:pic>
        <p:nvPicPr>
          <p:cNvPr id="146" name="Image 5"/>
          <p:cNvPicPr/>
          <p:nvPr/>
        </p:nvPicPr>
        <p:blipFill>
          <a:blip r:embed="rId3" cstate="print"/>
          <a:stretch/>
        </p:blipFill>
        <p:spPr>
          <a:xfrm>
            <a:off x="224280" y="1845000"/>
            <a:ext cx="8667720" cy="4176000"/>
          </a:xfrm>
          <a:prstGeom prst="rect">
            <a:avLst/>
          </a:prstGeom>
          <a:ln>
            <a:noFill/>
          </a:ln>
        </p:spPr>
      </p:pic>
      <p:sp>
        <p:nvSpPr>
          <p:cNvPr id="148" name="CustomShape 2"/>
          <p:cNvSpPr/>
          <p:nvPr/>
        </p:nvSpPr>
        <p:spPr>
          <a:xfrm>
            <a:off x="224280" y="1333800"/>
            <a:ext cx="8811720" cy="521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dirty="0">
                <a:solidFill>
                  <a:srgbClr val="16515F"/>
                </a:solidFill>
                <a:uFill>
                  <a:solidFill>
                    <a:srgbClr val="FFFFFF"/>
                  </a:solidFill>
                </a:uFill>
                <a:latin typeface="Times New Roman"/>
              </a:rPr>
              <a:t>1. LES OBJECTIFS GÉNÉRAUX :</a:t>
            </a:r>
            <a:endParaRPr dirty="0"/>
          </a:p>
          <a:p>
            <a:pPr>
              <a:lnSpc>
                <a:spcPct val="100000"/>
              </a:lnSpc>
            </a:pPr>
            <a:endParaRPr dirty="0"/>
          </a:p>
          <a:p>
            <a:pPr>
              <a:lnSpc>
                <a:spcPct val="100000"/>
              </a:lnSpc>
            </a:pPr>
            <a:r>
              <a:rPr lang="fr-FR" sz="1800" strike="noStrike" spc="-1" dirty="0">
                <a:solidFill>
                  <a:srgbClr val="105766"/>
                </a:solidFill>
                <a:uFill>
                  <a:solidFill>
                    <a:srgbClr val="FFFFFF"/>
                  </a:solidFill>
                </a:uFill>
                <a:latin typeface="Times New Roman"/>
              </a:rPr>
              <a:t>Le programme </a:t>
            </a:r>
            <a:r>
              <a:rPr lang="fr-FR" sz="1800" strike="noStrike" spc="-1" dirty="0" smtClean="0">
                <a:solidFill>
                  <a:srgbClr val="105766"/>
                </a:solidFill>
                <a:uFill>
                  <a:solidFill>
                    <a:srgbClr val="FFFFFF"/>
                  </a:solidFill>
                </a:uFill>
                <a:latin typeface="Times New Roman"/>
              </a:rPr>
              <a:t>de première s'inscrit </a:t>
            </a:r>
            <a:r>
              <a:rPr lang="fr-FR" sz="1800" strike="noStrike" spc="-1" dirty="0">
                <a:solidFill>
                  <a:srgbClr val="105766"/>
                </a:solidFill>
                <a:uFill>
                  <a:solidFill>
                    <a:srgbClr val="FFFFFF"/>
                  </a:solidFill>
                </a:uFill>
                <a:latin typeface="Times New Roman"/>
              </a:rPr>
              <a:t>dans la continuité de celui de la classe de seconde :</a:t>
            </a:r>
            <a:endParaRPr dirty="0"/>
          </a:p>
          <a:p>
            <a:pPr>
              <a:lnSpc>
                <a:spcPct val="100000"/>
              </a:lnSpc>
            </a:pPr>
            <a:endParaRPr lang="fr-FR" sz="1000" strike="noStrike" spc="-1" dirty="0" smtClean="0">
              <a:solidFill>
                <a:srgbClr val="105766"/>
              </a:solidFill>
              <a:uFill>
                <a:solidFill>
                  <a:srgbClr val="FFFFFF"/>
                </a:solidFill>
              </a:uFill>
              <a:latin typeface="Times New Roman"/>
            </a:endParaRPr>
          </a:p>
          <a:p>
            <a:pPr>
              <a:lnSpc>
                <a:spcPct val="100000"/>
              </a:lnSpc>
            </a:pPr>
            <a:r>
              <a:rPr lang="fr-FR" sz="1800" strike="noStrike" spc="-1" dirty="0" smtClean="0">
                <a:solidFill>
                  <a:srgbClr val="105766"/>
                </a:solidFill>
                <a:uFill>
                  <a:solidFill>
                    <a:srgbClr val="FFFFFF"/>
                  </a:solidFill>
                </a:uFill>
                <a:latin typeface="Times New Roman"/>
              </a:rPr>
              <a:t>* </a:t>
            </a:r>
            <a:r>
              <a:rPr lang="fr-FR" sz="1800" b="1" strike="noStrike" spc="-1" dirty="0">
                <a:solidFill>
                  <a:srgbClr val="105766"/>
                </a:solidFill>
                <a:uFill>
                  <a:solidFill>
                    <a:srgbClr val="FFFFFF"/>
                  </a:solidFill>
                </a:uFill>
                <a:latin typeface="Times New Roman"/>
              </a:rPr>
              <a:t>pratique expérimentale</a:t>
            </a:r>
            <a:endParaRPr dirty="0"/>
          </a:p>
          <a:p>
            <a:pPr>
              <a:lnSpc>
                <a:spcPct val="100000"/>
              </a:lnSpc>
            </a:pPr>
            <a:r>
              <a:rPr lang="fr-FR" sz="1800" b="1" strike="noStrike" spc="-1" dirty="0">
                <a:solidFill>
                  <a:srgbClr val="105766"/>
                </a:solidFill>
                <a:uFill>
                  <a:solidFill>
                    <a:srgbClr val="FFFFFF"/>
                  </a:solidFill>
                </a:uFill>
                <a:latin typeface="Times New Roman"/>
              </a:rPr>
              <a:t>* </a:t>
            </a:r>
            <a:r>
              <a:rPr lang="fr-FR" sz="1800" strike="noStrike" spc="-1" dirty="0">
                <a:solidFill>
                  <a:srgbClr val="105766"/>
                </a:solidFill>
                <a:uFill>
                  <a:solidFill>
                    <a:srgbClr val="FFFFFF"/>
                  </a:solidFill>
                </a:uFill>
                <a:latin typeface="Times New Roman"/>
              </a:rPr>
              <a:t>activité de </a:t>
            </a:r>
            <a:r>
              <a:rPr lang="fr-FR" sz="1800" b="1" strike="noStrike" spc="-1" dirty="0">
                <a:solidFill>
                  <a:srgbClr val="105766"/>
                </a:solidFill>
                <a:uFill>
                  <a:solidFill>
                    <a:srgbClr val="FFFFFF"/>
                  </a:solidFill>
                </a:uFill>
                <a:latin typeface="Times New Roman"/>
              </a:rPr>
              <a:t>modélisation</a:t>
            </a:r>
            <a:endParaRPr dirty="0"/>
          </a:p>
          <a:p>
            <a:pPr>
              <a:lnSpc>
                <a:spcPct val="100000"/>
              </a:lnSpc>
            </a:pPr>
            <a:r>
              <a:rPr lang="fr-FR" sz="1800" b="1" strike="noStrike" spc="-1" dirty="0">
                <a:solidFill>
                  <a:srgbClr val="105766"/>
                </a:solidFill>
                <a:uFill>
                  <a:solidFill>
                    <a:srgbClr val="FFFFFF"/>
                  </a:solidFill>
                </a:uFill>
                <a:latin typeface="Times New Roman"/>
              </a:rPr>
              <a:t>* </a:t>
            </a:r>
            <a:r>
              <a:rPr lang="fr-FR" sz="1800" strike="noStrike" spc="-1" dirty="0">
                <a:solidFill>
                  <a:srgbClr val="105766"/>
                </a:solidFill>
                <a:uFill>
                  <a:solidFill>
                    <a:srgbClr val="FFFFFF"/>
                  </a:solidFill>
                </a:uFill>
                <a:latin typeface="Times New Roman"/>
              </a:rPr>
              <a:t>approche concrète et </a:t>
            </a:r>
            <a:r>
              <a:rPr lang="fr-FR" sz="1800" b="1" strike="noStrike" spc="-1" dirty="0">
                <a:solidFill>
                  <a:srgbClr val="105766"/>
                </a:solidFill>
                <a:uFill>
                  <a:solidFill>
                    <a:srgbClr val="FFFFFF"/>
                  </a:solidFill>
                </a:uFill>
                <a:latin typeface="Times New Roman"/>
              </a:rPr>
              <a:t>contextualisée </a:t>
            </a:r>
            <a:r>
              <a:rPr lang="fr-FR" sz="1800" strike="noStrike" spc="-1" dirty="0">
                <a:solidFill>
                  <a:srgbClr val="105766"/>
                </a:solidFill>
                <a:uFill>
                  <a:solidFill>
                    <a:srgbClr val="FFFFFF"/>
                  </a:solidFill>
                </a:uFill>
                <a:latin typeface="Times New Roman"/>
              </a:rPr>
              <a:t>des concepts et phénomènes étudiés. </a:t>
            </a:r>
            <a:endParaRPr dirty="0"/>
          </a:p>
          <a:p>
            <a:pPr>
              <a:lnSpc>
                <a:spcPct val="100000"/>
              </a:lnSpc>
            </a:pPr>
            <a:endParaRPr dirty="0"/>
          </a:p>
          <a:p>
            <a:pPr>
              <a:lnSpc>
                <a:spcPct val="100000"/>
              </a:lnSpc>
            </a:pPr>
            <a:r>
              <a:rPr lang="fr-FR" sz="1800" strike="noStrike" spc="-1" dirty="0">
                <a:solidFill>
                  <a:srgbClr val="105766"/>
                </a:solidFill>
                <a:uFill>
                  <a:solidFill>
                    <a:srgbClr val="FFFFFF"/>
                  </a:solidFill>
                </a:uFill>
                <a:latin typeface="Times New Roman"/>
              </a:rPr>
              <a:t>La </a:t>
            </a:r>
            <a:r>
              <a:rPr lang="fr-FR" sz="1800" b="1" strike="noStrike" spc="-1" dirty="0">
                <a:solidFill>
                  <a:srgbClr val="105766"/>
                </a:solidFill>
                <a:uFill>
                  <a:solidFill>
                    <a:srgbClr val="FFFFFF"/>
                  </a:solidFill>
                </a:uFill>
                <a:latin typeface="Times New Roman"/>
              </a:rPr>
              <a:t>démarche scientifique</a:t>
            </a:r>
            <a:r>
              <a:rPr lang="fr-FR" sz="1800" strike="noStrike" spc="-1" dirty="0">
                <a:solidFill>
                  <a:srgbClr val="105766"/>
                </a:solidFill>
                <a:uFill>
                  <a:solidFill>
                    <a:srgbClr val="FFFFFF"/>
                  </a:solidFill>
                </a:uFill>
                <a:latin typeface="Times New Roman"/>
              </a:rPr>
              <a:t> utilisée a pour objectifs généraux de : </a:t>
            </a:r>
            <a:endParaRPr dirty="0"/>
          </a:p>
          <a:p>
            <a:endParaRPr lang="fr-FR" sz="1000" strike="noStrike" spc="-1" dirty="0" smtClean="0">
              <a:solidFill>
                <a:srgbClr val="105766"/>
              </a:solidFill>
              <a:uFill>
                <a:solidFill>
                  <a:srgbClr val="FFFFFF"/>
                </a:solidFill>
              </a:uFill>
              <a:latin typeface="Times New Roman"/>
            </a:endParaRPr>
          </a:p>
          <a:p>
            <a:pPr>
              <a:lnSpc>
                <a:spcPct val="100000"/>
              </a:lnSpc>
            </a:pPr>
            <a:r>
              <a:rPr lang="fr-FR" sz="1800" strike="noStrike" spc="-1" dirty="0" smtClean="0">
                <a:solidFill>
                  <a:srgbClr val="105766"/>
                </a:solidFill>
                <a:uFill>
                  <a:solidFill>
                    <a:srgbClr val="FFFFFF"/>
                  </a:solidFill>
                </a:uFill>
                <a:latin typeface="Times New Roman"/>
              </a:rPr>
              <a:t>* </a:t>
            </a:r>
            <a:r>
              <a:rPr lang="fr-FR" sz="1800" strike="noStrike" spc="-1" dirty="0">
                <a:solidFill>
                  <a:srgbClr val="105766"/>
                </a:solidFill>
                <a:uFill>
                  <a:solidFill>
                    <a:srgbClr val="FFFFFF"/>
                  </a:solidFill>
                </a:uFill>
                <a:latin typeface="Times New Roman"/>
              </a:rPr>
              <a:t>former les élèves à la </a:t>
            </a:r>
            <a:r>
              <a:rPr lang="fr-FR" sz="1800" b="1" strike="noStrike" spc="-1" dirty="0">
                <a:solidFill>
                  <a:srgbClr val="105766"/>
                </a:solidFill>
                <a:uFill>
                  <a:solidFill>
                    <a:srgbClr val="FFFFFF"/>
                  </a:solidFill>
                </a:uFill>
                <a:latin typeface="Times New Roman"/>
              </a:rPr>
              <a:t>sécurité</a:t>
            </a:r>
            <a:r>
              <a:rPr lang="fr-FR" sz="1800" strike="noStrike" spc="-1" dirty="0">
                <a:solidFill>
                  <a:srgbClr val="105766"/>
                </a:solidFill>
                <a:uFill>
                  <a:solidFill>
                    <a:srgbClr val="FFFFFF"/>
                  </a:solidFill>
                </a:uFill>
                <a:latin typeface="Times New Roman"/>
              </a:rPr>
              <a:t>, à l’</a:t>
            </a:r>
            <a:r>
              <a:rPr lang="fr-FR" sz="1800" b="1" strike="noStrike" spc="-1" dirty="0">
                <a:solidFill>
                  <a:srgbClr val="105766"/>
                </a:solidFill>
                <a:uFill>
                  <a:solidFill>
                    <a:srgbClr val="FFFFFF"/>
                  </a:solidFill>
                </a:uFill>
                <a:latin typeface="Times New Roman"/>
              </a:rPr>
              <a:t>environnement</a:t>
            </a:r>
            <a:r>
              <a:rPr lang="fr-FR" sz="1800" strike="noStrike" spc="-1" dirty="0">
                <a:solidFill>
                  <a:srgbClr val="105766"/>
                </a:solidFill>
                <a:uFill>
                  <a:solidFill>
                    <a:srgbClr val="FFFFFF"/>
                  </a:solidFill>
                </a:uFill>
                <a:latin typeface="Times New Roman"/>
              </a:rPr>
              <a:t>, et au </a:t>
            </a:r>
            <a:r>
              <a:rPr lang="fr-FR" sz="1800" b="1" strike="noStrike" spc="-1" dirty="0">
                <a:solidFill>
                  <a:srgbClr val="105766"/>
                </a:solidFill>
                <a:uFill>
                  <a:solidFill>
                    <a:srgbClr val="FFFFFF"/>
                  </a:solidFill>
                </a:uFill>
                <a:latin typeface="Times New Roman"/>
              </a:rPr>
              <a:t>développement durable</a:t>
            </a:r>
            <a:r>
              <a:rPr lang="fr-FR" sz="1800" strike="noStrike" spc="-1" dirty="0">
                <a:solidFill>
                  <a:srgbClr val="105766"/>
                </a:solidFill>
                <a:uFill>
                  <a:solidFill>
                    <a:srgbClr val="FFFFFF"/>
                  </a:solidFill>
                </a:uFill>
                <a:latin typeface="Times New Roman"/>
              </a:rPr>
              <a:t>. </a:t>
            </a:r>
            <a:endParaRPr dirty="0"/>
          </a:p>
          <a:p>
            <a:pPr>
              <a:lnSpc>
                <a:spcPct val="100000"/>
              </a:lnSpc>
            </a:pPr>
            <a:r>
              <a:rPr lang="fr-FR" sz="1800" strike="noStrike" spc="-1" dirty="0">
                <a:solidFill>
                  <a:srgbClr val="105766"/>
                </a:solidFill>
                <a:uFill>
                  <a:solidFill>
                    <a:srgbClr val="FFFFFF"/>
                  </a:solidFill>
                </a:uFill>
                <a:latin typeface="Times New Roman"/>
              </a:rPr>
              <a:t>* faire émerger l’</a:t>
            </a:r>
            <a:r>
              <a:rPr lang="fr-FR" sz="1800" b="1" strike="noStrike" spc="-1" dirty="0">
                <a:solidFill>
                  <a:srgbClr val="105766"/>
                </a:solidFill>
                <a:uFill>
                  <a:solidFill>
                    <a:srgbClr val="FFFFFF"/>
                  </a:solidFill>
                </a:uFill>
                <a:latin typeface="Times New Roman"/>
              </a:rPr>
              <a:t>histoire des sciences</a:t>
            </a:r>
            <a:r>
              <a:rPr lang="fr-FR" sz="1800" strike="noStrike" spc="-1" dirty="0">
                <a:solidFill>
                  <a:srgbClr val="105766"/>
                </a:solidFill>
                <a:uFill>
                  <a:solidFill>
                    <a:srgbClr val="FFFFFF"/>
                  </a:solidFill>
                </a:uFill>
                <a:latin typeface="Times New Roman"/>
              </a:rPr>
              <a:t>, l’</a:t>
            </a:r>
            <a:r>
              <a:rPr lang="fr-FR" sz="1800" b="1" strike="noStrike" spc="-1" dirty="0">
                <a:solidFill>
                  <a:srgbClr val="105766"/>
                </a:solidFill>
                <a:uFill>
                  <a:solidFill>
                    <a:srgbClr val="FFFFFF"/>
                  </a:solidFill>
                </a:uFill>
                <a:latin typeface="Times New Roman"/>
              </a:rPr>
              <a:t>actualité scientifique.</a:t>
            </a:r>
            <a:endParaRPr dirty="0"/>
          </a:p>
          <a:p>
            <a:pPr>
              <a:lnSpc>
                <a:spcPct val="100000"/>
              </a:lnSpc>
            </a:pPr>
            <a:endParaRPr dirty="0"/>
          </a:p>
          <a:p>
            <a:pPr>
              <a:lnSpc>
                <a:spcPct val="100000"/>
              </a:lnSpc>
            </a:pPr>
            <a:r>
              <a:rPr lang="fr-FR" sz="1800" strike="noStrike" spc="-1" dirty="0">
                <a:solidFill>
                  <a:srgbClr val="105766"/>
                </a:solidFill>
                <a:uFill>
                  <a:solidFill>
                    <a:srgbClr val="FFFFFF"/>
                  </a:solidFill>
                </a:uFill>
                <a:latin typeface="Times New Roman"/>
              </a:rPr>
              <a:t>Ces différents domaines doivent permettre de développer </a:t>
            </a:r>
            <a:r>
              <a:rPr lang="fr-FR" sz="1800" b="1" strike="noStrike" spc="-1" dirty="0">
                <a:solidFill>
                  <a:srgbClr val="105766"/>
                </a:solidFill>
                <a:uFill>
                  <a:solidFill>
                    <a:srgbClr val="FFFFFF"/>
                  </a:solidFill>
                </a:uFill>
                <a:latin typeface="Times New Roman"/>
              </a:rPr>
              <a:t>l’esprit critique </a:t>
            </a:r>
            <a:r>
              <a:rPr lang="fr-FR" sz="1800" strike="noStrike" spc="-1" dirty="0">
                <a:solidFill>
                  <a:srgbClr val="105766"/>
                </a:solidFill>
                <a:uFill>
                  <a:solidFill>
                    <a:srgbClr val="FFFFFF"/>
                  </a:solidFill>
                </a:uFill>
                <a:latin typeface="Times New Roman"/>
              </a:rPr>
              <a:t>des élèves ainsi que leurs </a:t>
            </a:r>
            <a:r>
              <a:rPr lang="fr-FR" sz="1800" b="1" strike="noStrike" spc="-1" dirty="0">
                <a:solidFill>
                  <a:srgbClr val="105766"/>
                </a:solidFill>
                <a:uFill>
                  <a:solidFill>
                    <a:srgbClr val="FFFFFF"/>
                  </a:solidFill>
                </a:uFill>
                <a:latin typeface="Times New Roman"/>
              </a:rPr>
              <a:t>capacités d’analyse </a:t>
            </a:r>
            <a:r>
              <a:rPr lang="fr-FR" sz="1800" strike="noStrike" spc="-1" dirty="0">
                <a:solidFill>
                  <a:srgbClr val="105766"/>
                </a:solidFill>
                <a:uFill>
                  <a:solidFill>
                    <a:srgbClr val="FFFFFF"/>
                  </a:solidFill>
                </a:uFill>
                <a:latin typeface="Times New Roman"/>
              </a:rPr>
              <a:t>mais aussi </a:t>
            </a:r>
            <a:r>
              <a:rPr lang="fr-FR" sz="1800" b="1" strike="noStrike" spc="-1" dirty="0">
                <a:solidFill>
                  <a:srgbClr val="105766"/>
                </a:solidFill>
                <a:uFill>
                  <a:solidFill>
                    <a:srgbClr val="FFFFFF"/>
                  </a:solidFill>
                </a:uFill>
                <a:latin typeface="Times New Roman"/>
              </a:rPr>
              <a:t>à travailler en groupes</a:t>
            </a:r>
            <a:r>
              <a:rPr lang="fr-FR" sz="1800" strike="noStrike" spc="-1" dirty="0">
                <a:solidFill>
                  <a:srgbClr val="105766"/>
                </a:solidFill>
                <a:uFill>
                  <a:solidFill>
                    <a:srgbClr val="FFFFFF"/>
                  </a:solidFill>
                </a:uFill>
                <a:latin typeface="Times New Roman"/>
              </a:rPr>
              <a:t>.</a:t>
            </a:r>
            <a:endParaRPr dirty="0"/>
          </a:p>
          <a:p>
            <a:pPr>
              <a:lnSpc>
                <a:spcPct val="100000"/>
              </a:lnSpc>
            </a:pPr>
            <a:endParaRPr dirty="0"/>
          </a:p>
          <a:p>
            <a:pPr>
              <a:lnSpc>
                <a:spcPct val="100000"/>
              </a:lnSpc>
            </a:pPr>
            <a:endParaRPr dirty="0"/>
          </a:p>
          <a:p>
            <a:pPr>
              <a:lnSpc>
                <a:spcPct val="100000"/>
              </a:lnSpc>
            </a:pPr>
            <a:endParaRPr dirty="0"/>
          </a:p>
        </p:txBody>
      </p:sp>
    </p:spTree>
    <p:extLst>
      <p:ext uri="{BB962C8B-B14F-4D97-AF65-F5344CB8AC3E}">
        <p14:creationId xmlns="" xmlns:p14="http://schemas.microsoft.com/office/powerpoint/2010/main" val="3138384542"/>
      </p:ext>
    </p:extLst>
  </p:cSld>
  <p:clrMapOvr>
    <a:masterClrMapping/>
  </p:clrMapOvr>
  <p:transition>
    <p:circl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 5"/>
          <p:cNvPicPr/>
          <p:nvPr/>
        </p:nvPicPr>
        <p:blipFill>
          <a:blip r:embed="rId3" cstate="print"/>
          <a:stretch/>
        </p:blipFill>
        <p:spPr>
          <a:xfrm>
            <a:off x="935280" y="980640"/>
            <a:ext cx="7272720" cy="4824000"/>
          </a:xfrm>
          <a:prstGeom prst="rect">
            <a:avLst/>
          </a:prstGeom>
          <a:ln>
            <a:noFill/>
          </a:ln>
        </p:spPr>
      </p:pic>
      <p:sp>
        <p:nvSpPr>
          <p:cNvPr id="151" name="CustomShape 1"/>
          <p:cNvSpPr/>
          <p:nvPr/>
        </p:nvSpPr>
        <p:spPr>
          <a:xfrm>
            <a:off x="431280" y="476672"/>
            <a:ext cx="8389192" cy="53279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dirty="0">
                <a:solidFill>
                  <a:srgbClr val="16515F"/>
                </a:solidFill>
                <a:uFill>
                  <a:solidFill>
                    <a:srgbClr val="FFFFFF"/>
                  </a:solidFill>
                </a:uFill>
                <a:latin typeface="Times New Roman"/>
              </a:rPr>
              <a:t>2. LE PROGRAMME :</a:t>
            </a:r>
            <a:endParaRPr dirty="0"/>
          </a:p>
          <a:p>
            <a:pPr>
              <a:lnSpc>
                <a:spcPct val="100000"/>
              </a:lnSpc>
            </a:pPr>
            <a:endParaRPr dirty="0"/>
          </a:p>
          <a:p>
            <a:pPr>
              <a:lnSpc>
                <a:spcPct val="100000"/>
              </a:lnSpc>
            </a:pPr>
            <a:r>
              <a:rPr lang="fr-FR" sz="1800" strike="noStrike" spc="-1" dirty="0">
                <a:solidFill>
                  <a:srgbClr val="227A8F"/>
                </a:solidFill>
                <a:uFill>
                  <a:solidFill>
                    <a:srgbClr val="FFFFFF"/>
                  </a:solidFill>
                </a:uFill>
                <a:latin typeface="Times New Roman"/>
              </a:rPr>
              <a:t>Le programme de la classe de première est structuré autour des quatre thèmes : </a:t>
            </a:r>
            <a:endParaRPr dirty="0"/>
          </a:p>
          <a:p>
            <a:pPr>
              <a:lnSpc>
                <a:spcPct val="100000"/>
              </a:lnSpc>
            </a:pPr>
            <a:endParaRPr sz="1400" dirty="0"/>
          </a:p>
          <a:p>
            <a:pPr marL="343080" indent="-342720">
              <a:lnSpc>
                <a:spcPct val="100000"/>
              </a:lnSpc>
              <a:buClr>
                <a:srgbClr val="227A8F"/>
              </a:buClr>
              <a:buFont typeface="Arial"/>
              <a:buChar char="•"/>
            </a:pPr>
            <a:r>
              <a:rPr lang="fr-FR" sz="2200" b="1" strike="noStrike" spc="-1" dirty="0">
                <a:solidFill>
                  <a:srgbClr val="227A8F"/>
                </a:solidFill>
                <a:uFill>
                  <a:solidFill>
                    <a:srgbClr val="FFFFFF"/>
                  </a:solidFill>
                </a:uFill>
                <a:latin typeface="Times New Roman"/>
              </a:rPr>
              <a:t>Constitution et transformations de la matière : </a:t>
            </a:r>
            <a:r>
              <a:rPr lang="fr-FR" sz="1600" strike="noStrike" spc="-1" dirty="0">
                <a:solidFill>
                  <a:srgbClr val="227A8F"/>
                </a:solidFill>
                <a:uFill>
                  <a:solidFill>
                    <a:srgbClr val="FFFFFF"/>
                  </a:solidFill>
                </a:uFill>
                <a:latin typeface="Times New Roman"/>
              </a:rPr>
              <a:t>(transformation chimique, structure et propriétés de la matière, synthèses et combustions d’espèces organiques)</a:t>
            </a:r>
            <a:endParaRPr dirty="0"/>
          </a:p>
          <a:p>
            <a:pPr>
              <a:lnSpc>
                <a:spcPct val="100000"/>
              </a:lnSpc>
            </a:pPr>
            <a:endParaRPr sz="1200" dirty="0"/>
          </a:p>
          <a:p>
            <a:pPr marL="343080" indent="-342720">
              <a:lnSpc>
                <a:spcPct val="100000"/>
              </a:lnSpc>
              <a:buClr>
                <a:srgbClr val="227A8F"/>
              </a:buClr>
              <a:buFont typeface="Arial"/>
              <a:buChar char="•"/>
            </a:pPr>
            <a:r>
              <a:rPr lang="fr-FR" sz="2200" b="1" strike="noStrike" spc="-1" dirty="0">
                <a:solidFill>
                  <a:srgbClr val="227A8F"/>
                </a:solidFill>
                <a:uFill>
                  <a:solidFill>
                    <a:srgbClr val="FFFFFF"/>
                  </a:solidFill>
                </a:uFill>
                <a:latin typeface="Times New Roman"/>
              </a:rPr>
              <a:t>Mouvement et interactions : </a:t>
            </a:r>
            <a:r>
              <a:rPr lang="fr-FR" sz="1600" strike="noStrike" spc="-1" dirty="0">
                <a:solidFill>
                  <a:srgbClr val="227A8F"/>
                </a:solidFill>
                <a:uFill>
                  <a:solidFill>
                    <a:srgbClr val="FFFFFF"/>
                  </a:solidFill>
                </a:uFill>
                <a:latin typeface="Times New Roman"/>
              </a:rPr>
              <a:t>(interactions fondamentales, fluides, mouvements)</a:t>
            </a:r>
            <a:endParaRPr dirty="0"/>
          </a:p>
          <a:p>
            <a:pPr>
              <a:lnSpc>
                <a:spcPct val="100000"/>
              </a:lnSpc>
            </a:pPr>
            <a:r>
              <a:rPr lang="fr-FR" sz="1100" strike="noStrike" spc="-1" dirty="0">
                <a:solidFill>
                  <a:srgbClr val="227A8F"/>
                </a:solidFill>
                <a:uFill>
                  <a:solidFill>
                    <a:srgbClr val="FFFFFF"/>
                  </a:solidFill>
                </a:uFill>
                <a:latin typeface="Times New Roman"/>
              </a:rPr>
              <a:t> </a:t>
            </a:r>
            <a:endParaRPr sz="1000" dirty="0"/>
          </a:p>
          <a:p>
            <a:pPr marL="343080" indent="-342720">
              <a:lnSpc>
                <a:spcPct val="100000"/>
              </a:lnSpc>
              <a:buClr>
                <a:srgbClr val="227A8F"/>
              </a:buClr>
              <a:buFont typeface="Arial"/>
              <a:buChar char="•"/>
            </a:pPr>
            <a:r>
              <a:rPr lang="fr-FR" sz="2200" b="1" strike="noStrike" spc="-1" dirty="0">
                <a:solidFill>
                  <a:srgbClr val="227A8F"/>
                </a:solidFill>
                <a:uFill>
                  <a:solidFill>
                    <a:srgbClr val="FFFFFF"/>
                  </a:solidFill>
                </a:uFill>
                <a:latin typeface="Times New Roman"/>
              </a:rPr>
              <a:t>L’énergie : conversions et transferts : </a:t>
            </a:r>
            <a:r>
              <a:rPr lang="fr-FR" sz="1600" strike="noStrike" spc="-1" dirty="0">
                <a:solidFill>
                  <a:srgbClr val="227A8F"/>
                </a:solidFill>
                <a:uFill>
                  <a:solidFill>
                    <a:srgbClr val="FFFFFF"/>
                  </a:solidFill>
                </a:uFill>
                <a:latin typeface="Times New Roman"/>
              </a:rPr>
              <a:t>(électrique et mécanique)</a:t>
            </a:r>
            <a:endParaRPr dirty="0"/>
          </a:p>
          <a:p>
            <a:pPr>
              <a:lnSpc>
                <a:spcPct val="100000"/>
              </a:lnSpc>
            </a:pPr>
            <a:endParaRPr sz="1200" dirty="0"/>
          </a:p>
          <a:p>
            <a:pPr marL="343080" indent="-342720">
              <a:lnSpc>
                <a:spcPct val="100000"/>
              </a:lnSpc>
              <a:buClr>
                <a:srgbClr val="227A8F"/>
              </a:buClr>
              <a:buFont typeface="Arial"/>
              <a:buChar char="•"/>
            </a:pPr>
            <a:r>
              <a:rPr lang="fr-FR" sz="2200" b="1" strike="noStrike" spc="-1" dirty="0">
                <a:solidFill>
                  <a:srgbClr val="227A8F"/>
                </a:solidFill>
                <a:uFill>
                  <a:solidFill>
                    <a:srgbClr val="FFFFFF"/>
                  </a:solidFill>
                </a:uFill>
                <a:latin typeface="Times New Roman"/>
              </a:rPr>
              <a:t>Ondes et signaux</a:t>
            </a:r>
            <a:r>
              <a:rPr lang="fr-FR" sz="2200" strike="noStrike" spc="-1" dirty="0">
                <a:solidFill>
                  <a:srgbClr val="227A8F"/>
                </a:solidFill>
                <a:uFill>
                  <a:solidFill>
                    <a:srgbClr val="FFFFFF"/>
                  </a:solidFill>
                </a:uFill>
                <a:latin typeface="Times New Roman"/>
              </a:rPr>
              <a:t> :</a:t>
            </a:r>
            <a:r>
              <a:rPr lang="fr-FR" sz="2200" b="1" strike="noStrike" spc="-1" dirty="0">
                <a:solidFill>
                  <a:srgbClr val="227A8F"/>
                </a:solidFill>
                <a:uFill>
                  <a:solidFill>
                    <a:srgbClr val="FFFFFF"/>
                  </a:solidFill>
                </a:uFill>
                <a:latin typeface="Times New Roman"/>
              </a:rPr>
              <a:t> </a:t>
            </a:r>
            <a:r>
              <a:rPr lang="fr-FR" sz="1600" strike="noStrike" spc="-1" dirty="0">
                <a:solidFill>
                  <a:srgbClr val="227A8F"/>
                </a:solidFill>
                <a:uFill>
                  <a:solidFill>
                    <a:srgbClr val="FFFFFF"/>
                  </a:solidFill>
                </a:uFill>
                <a:latin typeface="Times New Roman"/>
              </a:rPr>
              <a:t>(Ondes mécaniques, Lumière et modèles ondulatoires)</a:t>
            </a:r>
            <a:endParaRPr dirty="0"/>
          </a:p>
          <a:p>
            <a:pPr>
              <a:lnSpc>
                <a:spcPct val="100000"/>
              </a:lnSpc>
            </a:pPr>
            <a:endParaRPr dirty="0"/>
          </a:p>
          <a:p>
            <a:pPr>
              <a:lnSpc>
                <a:spcPct val="100000"/>
              </a:lnSpc>
            </a:pPr>
            <a:r>
              <a:rPr lang="fr-FR" sz="1800" strike="noStrike" spc="-1" dirty="0">
                <a:solidFill>
                  <a:srgbClr val="227A8F"/>
                </a:solidFill>
                <a:uFill>
                  <a:solidFill>
                    <a:srgbClr val="FFFFFF"/>
                  </a:solidFill>
                </a:uFill>
                <a:latin typeface="Times New Roman"/>
              </a:rPr>
              <a:t>Ces thèmes fournissent l’opportunité de faire émerger la cohérence d'ensemble du programme sur des notions transversales, sur les grandeurs étudiées, les dispositifs expérimentaux et numériques ainsi que des notions mathématiques.</a:t>
            </a:r>
            <a:endParaRPr dirty="0"/>
          </a:p>
          <a:p>
            <a:pPr>
              <a:lnSpc>
                <a:spcPct val="100000"/>
              </a:lnSpc>
            </a:pPr>
            <a:endParaRPr sz="1200" dirty="0"/>
          </a:p>
          <a:p>
            <a:pPr>
              <a:lnSpc>
                <a:spcPct val="100000"/>
              </a:lnSpc>
            </a:pPr>
            <a:r>
              <a:rPr lang="fr-FR" sz="1800" strike="noStrike" spc="-1" dirty="0">
                <a:solidFill>
                  <a:srgbClr val="227A8F"/>
                </a:solidFill>
                <a:uFill>
                  <a:solidFill>
                    <a:srgbClr val="FFFFFF"/>
                  </a:solidFill>
                </a:uFill>
                <a:latin typeface="Times New Roman"/>
              </a:rPr>
              <a:t>Des capacités associées à ces notions sont partagées en </a:t>
            </a:r>
            <a:r>
              <a:rPr lang="fr-FR" sz="1800" b="1" strike="noStrike" spc="-1" dirty="0">
                <a:solidFill>
                  <a:srgbClr val="227A8F"/>
                </a:solidFill>
                <a:uFill>
                  <a:solidFill>
                    <a:srgbClr val="FFFFFF"/>
                  </a:solidFill>
                </a:uFill>
                <a:latin typeface="Times New Roman"/>
              </a:rPr>
              <a:t>cinq compétences</a:t>
            </a:r>
            <a:r>
              <a:rPr lang="fr-FR" sz="1800" strike="noStrike" spc="-1" dirty="0">
                <a:solidFill>
                  <a:srgbClr val="227A8F"/>
                </a:solidFill>
                <a:uFill>
                  <a:solidFill>
                    <a:srgbClr val="FFFFFF"/>
                  </a:solidFill>
                </a:uFill>
                <a:latin typeface="Times New Roman"/>
              </a:rPr>
              <a:t> : </a:t>
            </a:r>
            <a:endParaRPr dirty="0"/>
          </a:p>
          <a:p>
            <a:pPr>
              <a:lnSpc>
                <a:spcPct val="100000"/>
              </a:lnSpc>
            </a:pPr>
            <a:r>
              <a:rPr lang="fr-FR" sz="1800" b="1" strike="noStrike" spc="-1" dirty="0">
                <a:solidFill>
                  <a:srgbClr val="227A8F"/>
                </a:solidFill>
                <a:uFill>
                  <a:solidFill>
                    <a:srgbClr val="FFFFFF"/>
                  </a:solidFill>
                </a:uFill>
                <a:latin typeface="Times New Roman"/>
              </a:rPr>
              <a:t>S’approprier</a:t>
            </a:r>
            <a:r>
              <a:rPr lang="fr-FR" sz="1800" strike="noStrike" spc="-1" dirty="0">
                <a:solidFill>
                  <a:srgbClr val="227A8F"/>
                </a:solidFill>
                <a:uFill>
                  <a:solidFill>
                    <a:srgbClr val="FFFFFF"/>
                  </a:solidFill>
                </a:uFill>
                <a:latin typeface="Times New Roman"/>
              </a:rPr>
              <a:t>, </a:t>
            </a:r>
            <a:r>
              <a:rPr lang="fr-FR" sz="1800" b="1" strike="noStrike" spc="-1" dirty="0">
                <a:solidFill>
                  <a:srgbClr val="227A8F"/>
                </a:solidFill>
                <a:uFill>
                  <a:solidFill>
                    <a:srgbClr val="FFFFFF"/>
                  </a:solidFill>
                </a:uFill>
                <a:latin typeface="Times New Roman"/>
              </a:rPr>
              <a:t>Analyser/Raisonner</a:t>
            </a:r>
            <a:r>
              <a:rPr lang="fr-FR" sz="1800" strike="noStrike" spc="-1" dirty="0">
                <a:solidFill>
                  <a:srgbClr val="227A8F"/>
                </a:solidFill>
                <a:uFill>
                  <a:solidFill>
                    <a:srgbClr val="FFFFFF"/>
                  </a:solidFill>
                </a:uFill>
                <a:latin typeface="Times New Roman"/>
              </a:rPr>
              <a:t>, </a:t>
            </a:r>
            <a:r>
              <a:rPr lang="fr-FR" sz="1800" b="1" strike="noStrike" spc="-1" dirty="0">
                <a:solidFill>
                  <a:srgbClr val="227A8F"/>
                </a:solidFill>
                <a:uFill>
                  <a:solidFill>
                    <a:srgbClr val="FFFFFF"/>
                  </a:solidFill>
                </a:uFill>
                <a:latin typeface="Times New Roman"/>
              </a:rPr>
              <a:t>Réaliser</a:t>
            </a:r>
            <a:r>
              <a:rPr lang="fr-FR" sz="1800" strike="noStrike" spc="-1" dirty="0">
                <a:solidFill>
                  <a:srgbClr val="227A8F"/>
                </a:solidFill>
                <a:uFill>
                  <a:solidFill>
                    <a:srgbClr val="FFFFFF"/>
                  </a:solidFill>
                </a:uFill>
                <a:latin typeface="Times New Roman"/>
              </a:rPr>
              <a:t>, </a:t>
            </a:r>
            <a:r>
              <a:rPr lang="fr-FR" sz="1800" b="1" strike="noStrike" spc="-1" dirty="0">
                <a:solidFill>
                  <a:srgbClr val="227A8F"/>
                </a:solidFill>
                <a:uFill>
                  <a:solidFill>
                    <a:srgbClr val="FFFFFF"/>
                  </a:solidFill>
                </a:uFill>
                <a:latin typeface="Times New Roman"/>
              </a:rPr>
              <a:t>Valider</a:t>
            </a:r>
            <a:r>
              <a:rPr lang="fr-FR" sz="1800" strike="noStrike" spc="-1" dirty="0">
                <a:solidFill>
                  <a:srgbClr val="227A8F"/>
                </a:solidFill>
                <a:uFill>
                  <a:solidFill>
                    <a:srgbClr val="FFFFFF"/>
                  </a:solidFill>
                </a:uFill>
                <a:latin typeface="Times New Roman"/>
              </a:rPr>
              <a:t> et </a:t>
            </a:r>
            <a:r>
              <a:rPr lang="fr-FR" sz="1800" b="1" strike="noStrike" spc="-1" dirty="0">
                <a:solidFill>
                  <a:srgbClr val="227A8F"/>
                </a:solidFill>
                <a:uFill>
                  <a:solidFill>
                    <a:srgbClr val="FFFFFF"/>
                  </a:solidFill>
                </a:uFill>
                <a:latin typeface="Times New Roman"/>
              </a:rPr>
              <a:t>Communiquer.</a:t>
            </a:r>
            <a:endParaRPr dirty="0"/>
          </a:p>
          <a:p>
            <a:pPr algn="ctr">
              <a:lnSpc>
                <a:spcPct val="100000"/>
              </a:lnSpc>
            </a:pPr>
            <a:endParaRPr dirty="0"/>
          </a:p>
        </p:txBody>
      </p:sp>
    </p:spTree>
    <p:extLst>
      <p:ext uri="{BB962C8B-B14F-4D97-AF65-F5344CB8AC3E}">
        <p14:creationId xmlns="" xmlns:p14="http://schemas.microsoft.com/office/powerpoint/2010/main" val="2148929613"/>
      </p:ext>
    </p:extLst>
  </p:cSld>
  <p:clrMapOvr>
    <a:masterClrMapping/>
  </p:clrMapOvr>
  <p:transition>
    <p:circl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0" y="188640"/>
            <a:ext cx="9143280" cy="1455840"/>
          </a:xfrm>
          <a:prstGeom prst="rect">
            <a:avLst/>
          </a:prstGeom>
          <a:gradFill>
            <a:gsLst>
              <a:gs pos="0">
                <a:srgbClr val="9999FF">
                  <a:alpha val="60000"/>
                </a:srgbClr>
              </a:gs>
              <a:gs pos="100000">
                <a:srgbClr val="FFFFFF"/>
              </a:gs>
            </a:gsLst>
            <a:lin ang="13500000"/>
          </a:gradFill>
          <a:ln w="9360">
            <a:noFill/>
          </a:ln>
          <a:effectLst>
            <a:outerShdw algn="ctr" rotWithShape="0">
              <a:srgbClr val="DDDDDD">
                <a:alpha val="53000"/>
              </a:srgbClr>
            </a:outerShdw>
          </a:effectLst>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b="1" strike="noStrike" spc="-1" dirty="0" smtClean="0">
                <a:solidFill>
                  <a:srgbClr val="003366"/>
                </a:solidFill>
                <a:uFill>
                  <a:solidFill>
                    <a:srgbClr val="FFFFFF"/>
                  </a:solidFill>
                </a:uFill>
                <a:latin typeface="Calibri Light"/>
                <a:ea typeface="DejaVu Sans"/>
              </a:rPr>
              <a:t>ENSEIGNEMENT DE SPÉCIALITÉ :</a:t>
            </a:r>
          </a:p>
          <a:p>
            <a:pPr algn="ctr">
              <a:lnSpc>
                <a:spcPct val="100000"/>
              </a:lnSpc>
            </a:pPr>
            <a:r>
              <a:rPr lang="fr-FR" b="1" spc="-1" dirty="0" smtClean="0">
                <a:solidFill>
                  <a:srgbClr val="FF0000"/>
                </a:solidFill>
                <a:uFill>
                  <a:solidFill>
                    <a:srgbClr val="FFFFFF"/>
                  </a:solidFill>
                </a:uFill>
                <a:latin typeface="Calibri Light"/>
                <a:ea typeface="DejaVu Sans"/>
              </a:rPr>
              <a:t>SCIENCES DE LA VIE ET DE LA TERRE</a:t>
            </a:r>
            <a:endParaRPr dirty="0">
              <a:solidFill>
                <a:srgbClr val="FF0000"/>
              </a:solidFill>
            </a:endParaRPr>
          </a:p>
        </p:txBody>
      </p:sp>
      <p:sp>
        <p:nvSpPr>
          <p:cNvPr id="95" name="CustomShape 3"/>
          <p:cNvSpPr/>
          <p:nvPr/>
        </p:nvSpPr>
        <p:spPr>
          <a:xfrm>
            <a:off x="540000" y="1860298"/>
            <a:ext cx="8397720" cy="45210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trike="noStrike" spc="-1" dirty="0" smtClean="0">
                <a:solidFill>
                  <a:srgbClr val="000000"/>
                </a:solidFill>
                <a:uFill>
                  <a:solidFill>
                    <a:srgbClr val="FFFFFF"/>
                  </a:solidFill>
                </a:uFill>
                <a:latin typeface="Calibri Light" panose="020F0302020204030204" pitchFamily="34" charset="0"/>
                <a:ea typeface="DejaVu Sans"/>
              </a:rPr>
              <a:t>L’enseignement de SVT permet de transmettre des connaissances, des méthodes et savoir –faire scientifiques afin de préparer les élèves en tant que futurs citoyens </a:t>
            </a:r>
            <a:r>
              <a:rPr lang="fr-FR" spc="-1" dirty="0" smtClean="0">
                <a:solidFill>
                  <a:srgbClr val="000000"/>
                </a:solidFill>
                <a:uFill>
                  <a:solidFill>
                    <a:srgbClr val="FFFFFF"/>
                  </a:solidFill>
                </a:uFill>
                <a:latin typeface="Calibri Light" panose="020F0302020204030204" pitchFamily="34" charset="0"/>
                <a:ea typeface="DejaVu Sans"/>
              </a:rPr>
              <a:t>face aux </a:t>
            </a:r>
            <a:r>
              <a:rPr lang="fr-FR" spc="-1" dirty="0">
                <a:solidFill>
                  <a:srgbClr val="000000"/>
                </a:solidFill>
                <a:uFill>
                  <a:solidFill>
                    <a:srgbClr val="FFFFFF"/>
                  </a:solidFill>
                </a:uFill>
                <a:latin typeface="Calibri Light" panose="020F0302020204030204" pitchFamily="34" charset="0"/>
                <a:ea typeface="DejaVu Sans"/>
              </a:rPr>
              <a:t>grand enjeux contemporains du XXIème siècle (changement climatique, effondrement de la biodiversité, émergence de nouvelles maladies</a:t>
            </a:r>
            <a:r>
              <a:rPr lang="fr-FR" spc="-1" dirty="0" smtClean="0">
                <a:solidFill>
                  <a:srgbClr val="000000"/>
                </a:solidFill>
                <a:uFill>
                  <a:solidFill>
                    <a:srgbClr val="FFFFFF"/>
                  </a:solidFill>
                </a:uFill>
                <a:latin typeface="Calibri Light" panose="020F0302020204030204" pitchFamily="34" charset="0"/>
                <a:ea typeface="DejaVu Sans"/>
              </a:rPr>
              <a:t>, …)</a:t>
            </a:r>
            <a:endParaRPr lang="fr-FR" spc="-1" dirty="0">
              <a:solidFill>
                <a:srgbClr val="000000"/>
              </a:solidFill>
              <a:uFill>
                <a:solidFill>
                  <a:srgbClr val="FFFFFF"/>
                </a:solidFill>
              </a:uFill>
              <a:latin typeface="Calibri Light" panose="020F0302020204030204" pitchFamily="34" charset="0"/>
              <a:ea typeface="DejaVu Sans"/>
            </a:endParaRPr>
          </a:p>
          <a:p>
            <a:pPr algn="just"/>
            <a:r>
              <a:rPr lang="fr-FR" spc="-1" dirty="0">
                <a:solidFill>
                  <a:srgbClr val="000000"/>
                </a:solidFill>
                <a:uFill>
                  <a:solidFill>
                    <a:srgbClr val="FFFFFF"/>
                  </a:solidFill>
                </a:uFill>
                <a:latin typeface="Calibri Light" panose="020F0302020204030204" pitchFamily="34" charset="0"/>
                <a:ea typeface="DejaVu Sans"/>
              </a:rPr>
              <a:t>Cet  enseignement alterne des séquences en classe entière (cours et travaux dirigés),des activités expérimentales en effectif allégé permettant de  valider une hypothèse, et de réaliser une expérience (basée sur un support réel  ou à l’aide d’outils informatiques) dont les résultats sont comparés aux attentes théoriques ou à un modèle.</a:t>
            </a:r>
            <a:endParaRPr lang="fr-FR" dirty="0">
              <a:latin typeface="Calibri Light" panose="020F0302020204030204" pitchFamily="34" charset="0"/>
            </a:endParaRPr>
          </a:p>
          <a:p>
            <a:pPr>
              <a:lnSpc>
                <a:spcPct val="100000"/>
              </a:lnSpc>
            </a:pPr>
            <a:endParaRPr lang="fr-FR" strike="noStrike" spc="-1" dirty="0" smtClean="0">
              <a:solidFill>
                <a:srgbClr val="000000"/>
              </a:solidFill>
              <a:uFill>
                <a:solidFill>
                  <a:srgbClr val="FFFFFF"/>
                </a:solidFill>
              </a:uFill>
              <a:latin typeface="Arial"/>
              <a:ea typeface="DejaVu Sans"/>
            </a:endParaRPr>
          </a:p>
          <a:p>
            <a:pPr>
              <a:lnSpc>
                <a:spcPct val="100000"/>
              </a:lnSpc>
            </a:pPr>
            <a:endParaRPr dirty="0"/>
          </a:p>
        </p:txBody>
      </p:sp>
      <p:sp>
        <p:nvSpPr>
          <p:cNvPr id="96" name="CustomShape 4"/>
          <p:cNvSpPr/>
          <p:nvPr/>
        </p:nvSpPr>
        <p:spPr>
          <a:xfrm>
            <a:off x="540000" y="3769423"/>
            <a:ext cx="8397720" cy="170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p:txBody>
      </p:sp>
    </p:spTree>
    <p:extLst>
      <p:ext uri="{BB962C8B-B14F-4D97-AF65-F5344CB8AC3E}">
        <p14:creationId xmlns="" xmlns:p14="http://schemas.microsoft.com/office/powerpoint/2010/main" val="3031806756"/>
      </p:ext>
    </p:extLst>
  </p:cSld>
  <p:clrMapOvr>
    <a:masterClrMapping/>
  </p:clrMapOvr>
  <p:transition>
    <p:circl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216000" y="993600"/>
            <a:ext cx="8672040" cy="65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Font typeface="Arial"/>
              <a:buChar char="•"/>
            </a:pPr>
            <a:r>
              <a:rPr lang="fr-FR" sz="2000" strike="noStrike" spc="-1" dirty="0">
                <a:solidFill>
                  <a:srgbClr val="000000"/>
                </a:solidFill>
                <a:uFill>
                  <a:solidFill>
                    <a:srgbClr val="FFFFFF"/>
                  </a:solidFill>
                </a:uFill>
                <a:latin typeface="Arial"/>
                <a:ea typeface="DejaVu Sans"/>
              </a:rPr>
              <a:t>La Terre, la vie et l’évolution du vivant  : analyse et observations pour comprendre le fonctionnement de la Terre et du monde vivant.</a:t>
            </a:r>
            <a:endParaRPr dirty="0"/>
          </a:p>
        </p:txBody>
      </p:sp>
      <p:sp>
        <p:nvSpPr>
          <p:cNvPr id="99" name="CustomShape 2"/>
          <p:cNvSpPr/>
          <p:nvPr/>
        </p:nvSpPr>
        <p:spPr>
          <a:xfrm>
            <a:off x="292265" y="2558949"/>
            <a:ext cx="8938800" cy="65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Font typeface="Arial"/>
              <a:buChar char="•"/>
            </a:pPr>
            <a:r>
              <a:rPr lang="fr-FR" sz="2000" strike="noStrike" spc="-1" dirty="0">
                <a:solidFill>
                  <a:srgbClr val="000000"/>
                </a:solidFill>
                <a:uFill>
                  <a:solidFill>
                    <a:srgbClr val="FFFFFF"/>
                  </a:solidFill>
                </a:uFill>
                <a:latin typeface="Arial"/>
                <a:ea typeface="DejaVu Sans"/>
              </a:rPr>
              <a:t>Enjeux contemporains de la planète : environnement, développement durable , gestion des ressources et des risques</a:t>
            </a:r>
            <a:endParaRPr dirty="0"/>
          </a:p>
        </p:txBody>
      </p:sp>
      <p:sp>
        <p:nvSpPr>
          <p:cNvPr id="100" name="CustomShape 3"/>
          <p:cNvSpPr/>
          <p:nvPr/>
        </p:nvSpPr>
        <p:spPr>
          <a:xfrm>
            <a:off x="294480" y="4172760"/>
            <a:ext cx="8593920" cy="65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Font typeface="Arial"/>
              <a:buChar char="•"/>
            </a:pPr>
            <a:r>
              <a:rPr lang="fr-FR" sz="2000" strike="noStrike" spc="-1">
                <a:solidFill>
                  <a:srgbClr val="000000"/>
                </a:solidFill>
                <a:uFill>
                  <a:solidFill>
                    <a:srgbClr val="FFFFFF"/>
                  </a:solidFill>
                </a:uFill>
                <a:latin typeface="Arial"/>
                <a:ea typeface="DejaVu Sans"/>
              </a:rPr>
              <a:t>Le corps humain et la santé : compréhension des enjeux de santé publique</a:t>
            </a:r>
            <a:r>
              <a:rPr lang="fr-FR" sz="1800" strike="noStrike" spc="-1">
                <a:solidFill>
                  <a:srgbClr val="000000"/>
                </a:solidFill>
                <a:uFill>
                  <a:solidFill>
                    <a:srgbClr val="FFFFFF"/>
                  </a:solidFill>
                </a:uFill>
                <a:latin typeface="Arial"/>
                <a:ea typeface="DejaVu Sans"/>
              </a:rPr>
              <a:t>.</a:t>
            </a:r>
            <a:endParaRPr/>
          </a:p>
        </p:txBody>
      </p:sp>
      <p:sp>
        <p:nvSpPr>
          <p:cNvPr id="101" name="CustomShape 4"/>
          <p:cNvSpPr/>
          <p:nvPr/>
        </p:nvSpPr>
        <p:spPr>
          <a:xfrm>
            <a:off x="904680" y="1830600"/>
            <a:ext cx="823896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strike="noStrike" spc="-1" dirty="0">
                <a:solidFill>
                  <a:srgbClr val="000000"/>
                </a:solidFill>
                <a:uFill>
                  <a:solidFill>
                    <a:srgbClr val="FFFFFF"/>
                  </a:solidFill>
                </a:uFill>
                <a:latin typeface="Arial"/>
                <a:ea typeface="DejaVu Sans"/>
              </a:rPr>
              <a:t>La division cellulaire, la réplication de l'ADN, les conséquences des mutations, </a:t>
            </a:r>
            <a:endParaRPr dirty="0"/>
          </a:p>
          <a:p>
            <a:pPr>
              <a:lnSpc>
                <a:spcPct val="100000"/>
              </a:lnSpc>
            </a:pPr>
            <a:r>
              <a:rPr lang="fr-FR" sz="1600" strike="noStrike" spc="-1" dirty="0" smtClean="0">
                <a:solidFill>
                  <a:srgbClr val="000000"/>
                </a:solidFill>
                <a:uFill>
                  <a:solidFill>
                    <a:srgbClr val="FFFFFF"/>
                  </a:solidFill>
                </a:uFill>
                <a:latin typeface="Arial"/>
                <a:ea typeface="DejaVu Sans"/>
              </a:rPr>
              <a:t>l'expression </a:t>
            </a:r>
            <a:r>
              <a:rPr lang="fr-FR" sz="1600" strike="noStrike" spc="-1" dirty="0">
                <a:solidFill>
                  <a:srgbClr val="000000"/>
                </a:solidFill>
                <a:uFill>
                  <a:solidFill>
                    <a:srgbClr val="FFFFFF"/>
                  </a:solidFill>
                </a:uFill>
                <a:latin typeface="Arial"/>
                <a:ea typeface="DejaVu Sans"/>
              </a:rPr>
              <a:t>du patrimoine génétique et le fonctionnement des enzymes.</a:t>
            </a:r>
            <a:endParaRPr dirty="0"/>
          </a:p>
        </p:txBody>
      </p:sp>
      <p:sp>
        <p:nvSpPr>
          <p:cNvPr id="102" name="CustomShape 5"/>
          <p:cNvSpPr/>
          <p:nvPr/>
        </p:nvSpPr>
        <p:spPr>
          <a:xfrm>
            <a:off x="884880" y="3253860"/>
            <a:ext cx="794808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strike="noStrike" spc="-1" dirty="0">
                <a:solidFill>
                  <a:srgbClr val="000000"/>
                </a:solidFill>
                <a:uFill>
                  <a:solidFill>
                    <a:srgbClr val="FFFFFF"/>
                  </a:solidFill>
                </a:uFill>
                <a:latin typeface="Arial"/>
                <a:ea typeface="DejaVu Sans"/>
              </a:rPr>
              <a:t>La structure de la Terre et la dynamique de la lithosphère</a:t>
            </a:r>
            <a:endParaRPr dirty="0"/>
          </a:p>
        </p:txBody>
      </p:sp>
      <p:sp>
        <p:nvSpPr>
          <p:cNvPr id="103" name="CustomShape 6"/>
          <p:cNvSpPr/>
          <p:nvPr/>
        </p:nvSpPr>
        <p:spPr>
          <a:xfrm>
            <a:off x="904680" y="3584022"/>
            <a:ext cx="809604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strike="noStrike" spc="-1" dirty="0">
                <a:solidFill>
                  <a:srgbClr val="000000"/>
                </a:solidFill>
                <a:uFill>
                  <a:solidFill>
                    <a:srgbClr val="FFFFFF"/>
                  </a:solidFill>
                </a:uFill>
                <a:latin typeface="Arial"/>
                <a:ea typeface="DejaVu Sans"/>
              </a:rPr>
              <a:t>Le fonctionnement des écosystèmes et l'impact de l'homme</a:t>
            </a:r>
            <a:endParaRPr dirty="0"/>
          </a:p>
        </p:txBody>
      </p:sp>
      <p:sp>
        <p:nvSpPr>
          <p:cNvPr id="104" name="CustomShape 7"/>
          <p:cNvSpPr/>
          <p:nvPr/>
        </p:nvSpPr>
        <p:spPr>
          <a:xfrm>
            <a:off x="904680" y="4934520"/>
            <a:ext cx="806724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strike="noStrike" spc="-1" dirty="0">
                <a:solidFill>
                  <a:srgbClr val="000000"/>
                </a:solidFill>
                <a:uFill>
                  <a:solidFill>
                    <a:srgbClr val="FFFFFF"/>
                  </a:solidFill>
                </a:uFill>
                <a:latin typeface="Arial"/>
                <a:ea typeface="DejaVu Sans"/>
              </a:rPr>
              <a:t>Le lien entre patrimoine génétique et santé, les conséquences des mutations, </a:t>
            </a:r>
            <a:endParaRPr dirty="0"/>
          </a:p>
          <a:p>
            <a:pPr>
              <a:lnSpc>
                <a:spcPct val="100000"/>
              </a:lnSpc>
            </a:pPr>
            <a:r>
              <a:rPr lang="fr-FR" sz="1600" strike="noStrike" spc="-1" dirty="0">
                <a:solidFill>
                  <a:srgbClr val="000000"/>
                </a:solidFill>
                <a:uFill>
                  <a:solidFill>
                    <a:srgbClr val="FFFFFF"/>
                  </a:solidFill>
                </a:uFill>
                <a:latin typeface="Arial"/>
                <a:ea typeface="DejaVu Sans"/>
              </a:rPr>
              <a:t>le processus de cancérisation</a:t>
            </a:r>
            <a:endParaRPr dirty="0"/>
          </a:p>
        </p:txBody>
      </p:sp>
      <p:sp>
        <p:nvSpPr>
          <p:cNvPr id="105" name="CustomShape 8"/>
          <p:cNvSpPr/>
          <p:nvPr/>
        </p:nvSpPr>
        <p:spPr>
          <a:xfrm>
            <a:off x="904680" y="5536800"/>
            <a:ext cx="761796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strike="noStrike" spc="-1" dirty="0">
                <a:solidFill>
                  <a:srgbClr val="000000"/>
                </a:solidFill>
                <a:uFill>
                  <a:solidFill>
                    <a:srgbClr val="FFFFFF"/>
                  </a:solidFill>
                </a:uFill>
                <a:latin typeface="Arial"/>
                <a:ea typeface="DejaVu Sans"/>
              </a:rPr>
              <a:t>Le fonctionnement du système immunitaire humain</a:t>
            </a:r>
            <a:endParaRPr dirty="0"/>
          </a:p>
        </p:txBody>
      </p:sp>
      <p:sp>
        <p:nvSpPr>
          <p:cNvPr id="2" name="ZoneTexte 1"/>
          <p:cNvSpPr txBox="1"/>
          <p:nvPr/>
        </p:nvSpPr>
        <p:spPr>
          <a:xfrm>
            <a:off x="2142475" y="328003"/>
            <a:ext cx="5142370" cy="430887"/>
          </a:xfrm>
          <a:prstGeom prst="rect">
            <a:avLst/>
          </a:prstGeom>
          <a:noFill/>
        </p:spPr>
        <p:txBody>
          <a:bodyPr wrap="none" rtlCol="0">
            <a:spAutoFit/>
          </a:bodyPr>
          <a:lstStyle/>
          <a:p>
            <a:pPr algn="ctr"/>
            <a:r>
              <a:rPr lang="fr-FR" sz="2200" b="1" dirty="0" smtClean="0"/>
              <a:t>Trois grandes thématiques en spécialité : </a:t>
            </a:r>
            <a:endParaRPr lang="fr-FR" sz="2200" b="1" dirty="0"/>
          </a:p>
        </p:txBody>
      </p:sp>
    </p:spTree>
    <p:extLst>
      <p:ext uri="{BB962C8B-B14F-4D97-AF65-F5344CB8AC3E}">
        <p14:creationId xmlns="" xmlns:p14="http://schemas.microsoft.com/office/powerpoint/2010/main" val="2092356556"/>
      </p:ext>
    </p:extLst>
  </p:cSld>
  <p:clrMapOvr>
    <a:masterClrMapping/>
  </p:clrMapOvr>
  <p:transition>
    <p:circl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1328880"/>
            <a:ext cx="2386608" cy="868958"/>
          </a:xfrm>
        </p:spPr>
        <p:txBody>
          <a:bodyPr>
            <a:normAutofit fontScale="90000"/>
          </a:bodyPr>
          <a:lstStyle/>
          <a:p>
            <a:pPr algn="ctr"/>
            <a:r>
              <a:rPr lang="fr-FR" b="1" dirty="0" smtClean="0">
                <a:solidFill>
                  <a:schemeClr val="accent1"/>
                </a:solidFill>
              </a:rPr>
              <a:t/>
            </a:r>
            <a:br>
              <a:rPr lang="fr-FR" b="1" dirty="0" smtClean="0">
                <a:solidFill>
                  <a:schemeClr val="accent1"/>
                </a:solidFill>
              </a:rPr>
            </a:br>
            <a:r>
              <a:rPr lang="fr-FR" sz="3600" b="1" dirty="0" smtClean="0">
                <a:solidFill>
                  <a:schemeClr val="accent1"/>
                </a:solidFill>
              </a:rPr>
              <a:t>Objectifs</a:t>
            </a:r>
            <a:endParaRPr lang="fr-FR" sz="3600" b="1" dirty="0">
              <a:solidFill>
                <a:schemeClr val="accent1"/>
              </a:solidFill>
            </a:endParaRPr>
          </a:p>
        </p:txBody>
      </p:sp>
      <p:sp>
        <p:nvSpPr>
          <p:cNvPr id="3" name="Espace réservé du contenu 2"/>
          <p:cNvSpPr>
            <a:spLocks noGrp="1"/>
          </p:cNvSpPr>
          <p:nvPr>
            <p:ph idx="1"/>
          </p:nvPr>
        </p:nvSpPr>
        <p:spPr>
          <a:xfrm>
            <a:off x="606616" y="2420889"/>
            <a:ext cx="7886700" cy="1750898"/>
          </a:xfrm>
        </p:spPr>
        <p:txBody>
          <a:bodyPr/>
          <a:lstStyle/>
          <a:p>
            <a:pPr marL="341710" indent="-341710" algn="just">
              <a:buFont typeface="Arial" charset="0"/>
              <a:buChar char="•"/>
            </a:pPr>
            <a:r>
              <a:rPr lang="fr-FR" sz="2400" dirty="0" smtClean="0">
                <a:latin typeface="Calibri Light" panose="020F0302020204030204" pitchFamily="34" charset="0"/>
              </a:rPr>
              <a:t>Permettre aux élèves de mieux comprendre les phénomènes économiques et sociaux contemporains.</a:t>
            </a:r>
          </a:p>
          <a:p>
            <a:pPr marL="341710" indent="-341710" algn="just">
              <a:buFont typeface="Arial" charset="0"/>
              <a:buChar char="•"/>
            </a:pPr>
            <a:r>
              <a:rPr lang="fr-FR" sz="2400" dirty="0" smtClean="0">
                <a:latin typeface="Calibri Light" panose="020F0302020204030204" pitchFamily="34" charset="0"/>
              </a:rPr>
              <a:t>Permettre de participer au débat public de façon éclairée</a:t>
            </a:r>
          </a:p>
          <a:p>
            <a:endParaRPr lang="fr-FR" dirty="0"/>
          </a:p>
        </p:txBody>
      </p:sp>
      <p:sp>
        <p:nvSpPr>
          <p:cNvPr id="4" name="Rectangle 3"/>
          <p:cNvSpPr/>
          <p:nvPr/>
        </p:nvSpPr>
        <p:spPr>
          <a:xfrm>
            <a:off x="606616" y="4725144"/>
            <a:ext cx="7886700" cy="1969770"/>
          </a:xfrm>
          <a:prstGeom prst="rect">
            <a:avLst/>
          </a:prstGeom>
        </p:spPr>
        <p:txBody>
          <a:bodyPr wrap="square">
            <a:spAutoFit/>
          </a:bodyPr>
          <a:lstStyle/>
          <a:p>
            <a:pPr algn="ctr"/>
            <a:r>
              <a:rPr lang="fr-FR" sz="3200" b="1" dirty="0">
                <a:solidFill>
                  <a:schemeClr val="accent2"/>
                </a:solidFill>
                <a:latin typeface="+mj-lt"/>
                <a:ea typeface="+mj-ea"/>
                <a:cs typeface="+mj-cs"/>
              </a:rPr>
              <a:t>Les</a:t>
            </a:r>
            <a:r>
              <a:rPr lang="fr-FR" sz="3200" b="1" dirty="0">
                <a:solidFill>
                  <a:schemeClr val="accent2"/>
                </a:solidFill>
              </a:rPr>
              <a:t> </a:t>
            </a:r>
            <a:r>
              <a:rPr lang="fr-FR" sz="3200" b="1" dirty="0">
                <a:solidFill>
                  <a:schemeClr val="accent2"/>
                </a:solidFill>
                <a:latin typeface="+mj-lt"/>
              </a:rPr>
              <a:t>attentes</a:t>
            </a:r>
          </a:p>
          <a:p>
            <a:pPr marL="342900" indent="-342900" algn="just">
              <a:buFont typeface="Arial" charset="0"/>
              <a:buChar char="•"/>
            </a:pPr>
            <a:r>
              <a:rPr lang="fr-FR" dirty="0">
                <a:latin typeface="Calibri Light" panose="020F0302020204030204" pitchFamily="34" charset="0"/>
              </a:rPr>
              <a:t>Capacités d’analyse</a:t>
            </a:r>
          </a:p>
          <a:p>
            <a:pPr marL="342900" indent="-342900" algn="just">
              <a:buFont typeface="Arial" charset="0"/>
              <a:buChar char="•"/>
            </a:pPr>
            <a:r>
              <a:rPr lang="fr-FR" dirty="0">
                <a:latin typeface="Calibri Light" panose="020F0302020204030204" pitchFamily="34" charset="0"/>
              </a:rPr>
              <a:t>Capacités de traitement de l’information</a:t>
            </a:r>
          </a:p>
          <a:p>
            <a:pPr marL="342900" indent="-342900" algn="just">
              <a:buFont typeface="Arial" charset="0"/>
              <a:buChar char="•"/>
            </a:pPr>
            <a:r>
              <a:rPr lang="fr-FR" dirty="0">
                <a:latin typeface="Calibri Light" panose="020F0302020204030204" pitchFamily="34" charset="0"/>
              </a:rPr>
              <a:t>Capacité d’argumentation et de raisonnement</a:t>
            </a:r>
          </a:p>
          <a:p>
            <a:pPr marL="214313" indent="-214313">
              <a:buFontTx/>
              <a:buChar char="-"/>
            </a:pPr>
            <a:endParaRPr lang="fr-FR" sz="1800" dirty="0"/>
          </a:p>
        </p:txBody>
      </p:sp>
      <p:sp>
        <p:nvSpPr>
          <p:cNvPr id="6" name="CustomShape 1"/>
          <p:cNvSpPr/>
          <p:nvPr/>
        </p:nvSpPr>
        <p:spPr>
          <a:xfrm>
            <a:off x="0" y="188640"/>
            <a:ext cx="9143280" cy="1455840"/>
          </a:xfrm>
          <a:prstGeom prst="rect">
            <a:avLst/>
          </a:prstGeom>
          <a:gradFill>
            <a:gsLst>
              <a:gs pos="0">
                <a:srgbClr val="9999FF">
                  <a:alpha val="60000"/>
                </a:srgbClr>
              </a:gs>
              <a:gs pos="100000">
                <a:srgbClr val="FFFFFF"/>
              </a:gs>
            </a:gsLst>
            <a:lin ang="13500000"/>
          </a:gradFill>
          <a:ln w="9360">
            <a:noFill/>
          </a:ln>
          <a:effectLst>
            <a:outerShdw algn="ctr" rotWithShape="0">
              <a:srgbClr val="DDDDDD">
                <a:alpha val="53000"/>
              </a:srgbClr>
            </a:outerShdw>
          </a:effectLst>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b="1" strike="noStrike" spc="-1" dirty="0" smtClean="0">
                <a:solidFill>
                  <a:srgbClr val="003366"/>
                </a:solidFill>
                <a:uFill>
                  <a:solidFill>
                    <a:srgbClr val="FFFFFF"/>
                  </a:solidFill>
                </a:uFill>
                <a:latin typeface="Calibri Light"/>
                <a:ea typeface="DejaVu Sans"/>
              </a:rPr>
              <a:t>ENSEIGNEMENT DE SPÉCIALITÉ :</a:t>
            </a:r>
          </a:p>
          <a:p>
            <a:pPr algn="ctr">
              <a:lnSpc>
                <a:spcPct val="100000"/>
              </a:lnSpc>
            </a:pPr>
            <a:r>
              <a:rPr lang="fr-FR" b="1" spc="-1" dirty="0" smtClean="0">
                <a:solidFill>
                  <a:srgbClr val="FF0000"/>
                </a:solidFill>
                <a:uFill>
                  <a:solidFill>
                    <a:srgbClr val="FFFFFF"/>
                  </a:solidFill>
                </a:uFill>
                <a:latin typeface="Calibri Light"/>
                <a:ea typeface="DejaVu Sans"/>
              </a:rPr>
              <a:t>SCIENCES ÉCONOMIQUES ET SOCIALES</a:t>
            </a:r>
            <a:endParaRPr dirty="0">
              <a:solidFill>
                <a:srgbClr val="FF0000"/>
              </a:solidFill>
            </a:endParaRPr>
          </a:p>
        </p:txBody>
      </p:sp>
    </p:spTree>
    <p:extLst>
      <p:ext uri="{BB962C8B-B14F-4D97-AF65-F5344CB8AC3E}">
        <p14:creationId xmlns="" xmlns:p14="http://schemas.microsoft.com/office/powerpoint/2010/main" val="221684175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oupe"/>
          <p:cNvSpPr/>
          <p:nvPr/>
        </p:nvSpPr>
        <p:spPr>
          <a:xfrm>
            <a:off x="3772744" y="2348476"/>
            <a:ext cx="1750914" cy="1750914"/>
          </a:xfrm>
          <a:prstGeom prst="ellipse">
            <a:avLst/>
          </a:prstGeom>
          <a:solidFill>
            <a:srgbClr val="EA8F34"/>
          </a:solidFill>
          <a:ln w="12700">
            <a:miter lim="400000"/>
          </a:ln>
          <a:extLst>
            <a:ext uri="{C572A759-6A51-4108-AA02-DFA0A04FC94B}">
              <ma14:wrappingTextBoxFlag xmlns:ma14="http://schemas.microsoft.com/office/mac/drawingml/2011/main" xmlns="" val="1"/>
            </a:ext>
          </a:extLst>
        </p:spPr>
        <p:txBody>
          <a:bodyPr lIns="0" tIns="0" rIns="0" bIns="0" anchor="ctr"/>
          <a:lstStyle/>
          <a:p>
            <a:pPr algn="ctr">
              <a:defRPr sz="2100" b="0" cap="all">
                <a:solidFill>
                  <a:srgbClr val="FFFFFF"/>
                </a:solidFill>
              </a:defRPr>
            </a:pPr>
            <a:r>
              <a:rPr sz="3300" dirty="0"/>
              <a:t>SES</a:t>
            </a:r>
          </a:p>
        </p:txBody>
      </p:sp>
      <p:sp>
        <p:nvSpPr>
          <p:cNvPr id="5" name="Cercle"/>
          <p:cNvSpPr/>
          <p:nvPr/>
        </p:nvSpPr>
        <p:spPr>
          <a:xfrm>
            <a:off x="1989913" y="1781731"/>
            <a:ext cx="1242000" cy="1259968"/>
          </a:xfrm>
          <a:prstGeom prst="ellipse">
            <a:avLst/>
          </a:prstGeom>
          <a:solidFill>
            <a:srgbClr val="C02A33"/>
          </a:solidFill>
          <a:ln w="12700">
            <a:miter lim="400000"/>
          </a:ln>
        </p:spPr>
        <p:txBody>
          <a:bodyPr lIns="0" tIns="0" rIns="0" bIns="0" anchor="ctr"/>
          <a:lstStyle/>
          <a:p>
            <a:pPr defTabSz="342900">
              <a:lnSpc>
                <a:spcPct val="80000"/>
              </a:lnSpc>
              <a:defRPr sz="1900" b="0">
                <a:solidFill>
                  <a:srgbClr val="FFFFFF"/>
                </a:solidFill>
              </a:defRPr>
            </a:pPr>
            <a:endParaRPr sz="1425"/>
          </a:p>
        </p:txBody>
      </p:sp>
      <p:sp>
        <p:nvSpPr>
          <p:cNvPr id="6" name="ZoneTexte 5"/>
          <p:cNvSpPr txBox="1"/>
          <p:nvPr/>
        </p:nvSpPr>
        <p:spPr>
          <a:xfrm>
            <a:off x="1989913" y="2175351"/>
            <a:ext cx="1197262" cy="369332"/>
          </a:xfrm>
          <a:prstGeom prst="rect">
            <a:avLst/>
          </a:prstGeom>
          <a:noFill/>
        </p:spPr>
        <p:txBody>
          <a:bodyPr wrap="square" rtlCol="0">
            <a:spAutoFit/>
          </a:bodyPr>
          <a:lstStyle/>
          <a:p>
            <a:r>
              <a:rPr lang="fr-FR" sz="1800" b="1" dirty="0">
                <a:solidFill>
                  <a:schemeClr val="bg1"/>
                </a:solidFill>
              </a:rPr>
              <a:t>Economie</a:t>
            </a:r>
          </a:p>
        </p:txBody>
      </p:sp>
      <p:sp>
        <p:nvSpPr>
          <p:cNvPr id="7" name="Cercle"/>
          <p:cNvSpPr/>
          <p:nvPr/>
        </p:nvSpPr>
        <p:spPr>
          <a:xfrm>
            <a:off x="6012160" y="1700808"/>
            <a:ext cx="1277984" cy="1277984"/>
          </a:xfrm>
          <a:prstGeom prst="ellipse">
            <a:avLst/>
          </a:prstGeom>
          <a:gradFill flip="none" rotWithShape="1">
            <a:gsLst>
              <a:gs pos="0">
                <a:srgbClr val="885CB1"/>
              </a:gs>
              <a:gs pos="100000">
                <a:srgbClr val="773F9B"/>
              </a:gs>
            </a:gsLst>
            <a:lin ang="5400000" scaled="0"/>
          </a:gradFill>
          <a:ln w="12700" cap="flat">
            <a:noFill/>
            <a:miter lim="400000"/>
          </a:ln>
          <a:effectLst/>
        </p:spPr>
        <p:txBody>
          <a:bodyPr wrap="square" lIns="0" tIns="0" rIns="0" bIns="0" numCol="1" anchor="ctr">
            <a:noAutofit/>
          </a:bodyPr>
          <a:lstStyle/>
          <a:p>
            <a:pPr>
              <a:defRPr b="0" cap="all">
                <a:solidFill>
                  <a:srgbClr val="FFFFFF"/>
                </a:solidFill>
                <a:latin typeface="Helvetica Neue Thin"/>
                <a:ea typeface="Helvetica Neue Thin"/>
                <a:cs typeface="Helvetica Neue Thin"/>
                <a:sym typeface="Helvetica Neue Thin"/>
              </a:defRPr>
            </a:pPr>
            <a:endParaRPr sz="1800"/>
          </a:p>
        </p:txBody>
      </p:sp>
      <p:sp>
        <p:nvSpPr>
          <p:cNvPr id="8" name="ZoneTexte 7"/>
          <p:cNvSpPr txBox="1"/>
          <p:nvPr/>
        </p:nvSpPr>
        <p:spPr>
          <a:xfrm>
            <a:off x="6012160" y="2060848"/>
            <a:ext cx="1299245" cy="369332"/>
          </a:xfrm>
          <a:prstGeom prst="rect">
            <a:avLst/>
          </a:prstGeom>
          <a:noFill/>
        </p:spPr>
        <p:txBody>
          <a:bodyPr wrap="square" rtlCol="0">
            <a:spAutoFit/>
          </a:bodyPr>
          <a:lstStyle/>
          <a:p>
            <a:r>
              <a:rPr lang="fr-FR" sz="1800" b="1" dirty="0">
                <a:solidFill>
                  <a:schemeClr val="bg1"/>
                </a:solidFill>
              </a:rPr>
              <a:t>Sociologie</a:t>
            </a:r>
          </a:p>
        </p:txBody>
      </p:sp>
      <p:sp>
        <p:nvSpPr>
          <p:cNvPr id="9" name="Cercle"/>
          <p:cNvSpPr/>
          <p:nvPr/>
        </p:nvSpPr>
        <p:spPr>
          <a:xfrm>
            <a:off x="4043803" y="4506672"/>
            <a:ext cx="1276223" cy="1276223"/>
          </a:xfrm>
          <a:prstGeom prst="ellipse">
            <a:avLst/>
          </a:prstGeom>
          <a:solidFill>
            <a:srgbClr val="599553"/>
          </a:solidFill>
          <a:ln w="12700">
            <a:miter lim="400000"/>
          </a:ln>
        </p:spPr>
        <p:txBody>
          <a:bodyPr lIns="0" tIns="0" rIns="0" bIns="0" anchor="ctr"/>
          <a:lstStyle/>
          <a:p>
            <a:pPr>
              <a:defRPr b="0" cap="all">
                <a:solidFill>
                  <a:srgbClr val="FFFFFF"/>
                </a:solidFill>
                <a:latin typeface="Helvetica Neue Thin"/>
                <a:ea typeface="Helvetica Neue Thin"/>
                <a:cs typeface="Helvetica Neue Thin"/>
                <a:sym typeface="Helvetica Neue Thin"/>
              </a:defRPr>
            </a:pPr>
            <a:endParaRPr sz="1800"/>
          </a:p>
        </p:txBody>
      </p:sp>
      <p:sp>
        <p:nvSpPr>
          <p:cNvPr id="10" name="ZoneTexte 9"/>
          <p:cNvSpPr txBox="1"/>
          <p:nvPr/>
        </p:nvSpPr>
        <p:spPr>
          <a:xfrm>
            <a:off x="4026945" y="4771192"/>
            <a:ext cx="1276223" cy="646331"/>
          </a:xfrm>
          <a:prstGeom prst="rect">
            <a:avLst/>
          </a:prstGeom>
          <a:noFill/>
        </p:spPr>
        <p:txBody>
          <a:bodyPr wrap="square" rtlCol="0">
            <a:spAutoFit/>
          </a:bodyPr>
          <a:lstStyle/>
          <a:p>
            <a:pPr algn="ctr"/>
            <a:r>
              <a:rPr lang="fr-FR" sz="1800" b="1" dirty="0">
                <a:solidFill>
                  <a:schemeClr val="bg1"/>
                </a:solidFill>
              </a:rPr>
              <a:t>Sciences politiques</a:t>
            </a:r>
          </a:p>
        </p:txBody>
      </p:sp>
      <p:cxnSp>
        <p:nvCxnSpPr>
          <p:cNvPr id="12" name="Connecteur droit avec flèche 11"/>
          <p:cNvCxnSpPr/>
          <p:nvPr/>
        </p:nvCxnSpPr>
        <p:spPr>
          <a:xfrm flipV="1">
            <a:off x="5459555" y="2656226"/>
            <a:ext cx="557613" cy="204635"/>
          </a:xfrm>
          <a:prstGeom prst="straightConnector1">
            <a:avLst/>
          </a:prstGeom>
          <a:ln w="1270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3160390" y="2586790"/>
            <a:ext cx="612354" cy="298600"/>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648200" y="4099390"/>
            <a:ext cx="33715" cy="407282"/>
          </a:xfrm>
          <a:prstGeom prst="straightConnector1">
            <a:avLst/>
          </a:prstGeom>
          <a:ln w="1270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32479" y="287228"/>
            <a:ext cx="6544348" cy="1200329"/>
          </a:xfrm>
          <a:prstGeom prst="rect">
            <a:avLst/>
          </a:prstGeom>
          <a:noFill/>
        </p:spPr>
        <p:txBody>
          <a:bodyPr wrap="square" rtlCol="0">
            <a:spAutoFit/>
          </a:bodyPr>
          <a:lstStyle/>
          <a:p>
            <a:r>
              <a:rPr lang="fr-FR" sz="1800" b="1" dirty="0">
                <a:solidFill>
                  <a:srgbClr val="C00000"/>
                </a:solidFill>
              </a:rPr>
              <a:t>Comment fonctionnent les marchés et quelles sont leurs défaillances ?</a:t>
            </a:r>
          </a:p>
          <a:p>
            <a:r>
              <a:rPr lang="fr-FR" sz="1800" b="1" dirty="0">
                <a:solidFill>
                  <a:srgbClr val="C00000"/>
                </a:solidFill>
              </a:rPr>
              <a:t>Comment les agents économiques se financent-ils ?</a:t>
            </a:r>
          </a:p>
          <a:p>
            <a:r>
              <a:rPr lang="fr-FR" sz="1800" b="1" dirty="0">
                <a:solidFill>
                  <a:srgbClr val="C00000"/>
                </a:solidFill>
              </a:rPr>
              <a:t>Qu’est-ce que la monnaie et comment est-elle créée ?</a:t>
            </a:r>
          </a:p>
        </p:txBody>
      </p:sp>
      <p:sp>
        <p:nvSpPr>
          <p:cNvPr id="22" name="ZoneTexte 21"/>
          <p:cNvSpPr txBox="1"/>
          <p:nvPr/>
        </p:nvSpPr>
        <p:spPr>
          <a:xfrm>
            <a:off x="5557371" y="3213960"/>
            <a:ext cx="3479125" cy="2492990"/>
          </a:xfrm>
          <a:prstGeom prst="rect">
            <a:avLst/>
          </a:prstGeom>
          <a:noFill/>
        </p:spPr>
        <p:txBody>
          <a:bodyPr wrap="square" rtlCol="0">
            <a:spAutoFit/>
          </a:bodyPr>
          <a:lstStyle/>
          <a:p>
            <a:r>
              <a:rPr lang="fr-FR" sz="1700" b="1" dirty="0">
                <a:solidFill>
                  <a:srgbClr val="7030A0"/>
                </a:solidFill>
              </a:rPr>
              <a:t>Comment expliquer les comportements sociaux ?</a:t>
            </a:r>
          </a:p>
          <a:p>
            <a:r>
              <a:rPr lang="fr-FR" sz="1700" b="1" dirty="0">
                <a:solidFill>
                  <a:srgbClr val="7030A0"/>
                </a:solidFill>
              </a:rPr>
              <a:t>Comment le lien social évolue-t-il ?</a:t>
            </a:r>
          </a:p>
          <a:p>
            <a:r>
              <a:rPr lang="fr-FR" sz="1700" b="1" dirty="0">
                <a:solidFill>
                  <a:srgbClr val="7030A0"/>
                </a:solidFill>
              </a:rPr>
              <a:t>Comment a évolué la déviance au sein de nos société et comment l’expliquer ?</a:t>
            </a:r>
          </a:p>
          <a:p>
            <a:endParaRPr lang="fr-FR" sz="1800" dirty="0"/>
          </a:p>
          <a:p>
            <a:endParaRPr lang="fr-FR" sz="1800" dirty="0"/>
          </a:p>
          <a:p>
            <a:endParaRPr lang="fr-FR" sz="1800" dirty="0"/>
          </a:p>
        </p:txBody>
      </p:sp>
      <p:sp>
        <p:nvSpPr>
          <p:cNvPr id="23" name="ZoneTexte 22"/>
          <p:cNvSpPr txBox="1"/>
          <p:nvPr/>
        </p:nvSpPr>
        <p:spPr>
          <a:xfrm>
            <a:off x="163010" y="4895096"/>
            <a:ext cx="3847078" cy="646331"/>
          </a:xfrm>
          <a:prstGeom prst="rect">
            <a:avLst/>
          </a:prstGeom>
          <a:noFill/>
        </p:spPr>
        <p:txBody>
          <a:bodyPr wrap="square" rtlCol="0">
            <a:spAutoFit/>
          </a:bodyPr>
          <a:lstStyle/>
          <a:p>
            <a:r>
              <a:rPr lang="fr-FR" sz="1800" b="1" dirty="0">
                <a:solidFill>
                  <a:srgbClr val="599653"/>
                </a:solidFill>
              </a:rPr>
              <a:t>Comment expliquer le vote ?</a:t>
            </a:r>
          </a:p>
          <a:p>
            <a:r>
              <a:rPr lang="fr-FR" sz="1800" b="1" dirty="0">
                <a:solidFill>
                  <a:srgbClr val="599653"/>
                </a:solidFill>
              </a:rPr>
              <a:t>Qu’est-ce que l’opinion publique ?</a:t>
            </a:r>
          </a:p>
        </p:txBody>
      </p:sp>
    </p:spTree>
    <p:extLst>
      <p:ext uri="{BB962C8B-B14F-4D97-AF65-F5344CB8AC3E}">
        <p14:creationId xmlns="" xmlns:p14="http://schemas.microsoft.com/office/powerpoint/2010/main" val="403599273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188640"/>
            <a:ext cx="9144000" cy="1368152"/>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DE SPÉCIALITÉ * : 1</a:t>
            </a:r>
            <a:r>
              <a:rPr lang="fr-FR" b="1" baseline="30000" dirty="0" smtClean="0">
                <a:solidFill>
                  <a:srgbClr val="003366"/>
                </a:solidFill>
                <a:latin typeface="Calibri Light" pitchFamily="32" charset="0"/>
              </a:rPr>
              <a:t>e</a:t>
            </a:r>
            <a:r>
              <a:rPr lang="fr-FR" b="1" dirty="0" smtClean="0">
                <a:solidFill>
                  <a:srgbClr val="003366"/>
                </a:solidFill>
                <a:latin typeface="Calibri Light" pitchFamily="32" charset="0"/>
              </a:rPr>
              <a:t> STMG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FF0000"/>
                </a:solidFill>
                <a:latin typeface="Calibri Light" pitchFamily="32" charset="0"/>
              </a:rPr>
              <a:t>SCIENCES DE GESTION </a:t>
            </a:r>
            <a:r>
              <a:rPr lang="fr-FR" b="1" dirty="0" smtClean="0">
                <a:solidFill>
                  <a:srgbClr val="003366"/>
                </a:solidFill>
                <a:latin typeface="Calibri Light" pitchFamily="32" charset="0"/>
              </a:rPr>
              <a:t>(7h / semaine)</a:t>
            </a:r>
            <a:endParaRPr lang="fr-FR" b="1" dirty="0">
              <a:solidFill>
                <a:srgbClr val="003366"/>
              </a:solidFill>
              <a:latin typeface="Calibri Light" pitchFamily="32" charset="0"/>
            </a:endParaRPr>
          </a:p>
        </p:txBody>
      </p:sp>
      <p:pic>
        <p:nvPicPr>
          <p:cNvPr id="6" name="Image 5"/>
          <p:cNvPicPr>
            <a:picLocks noChangeAspect="1"/>
          </p:cNvPicPr>
          <p:nvPr/>
        </p:nvPicPr>
        <p:blipFill>
          <a:blip r:embed="rId3" cstate="print"/>
          <a:stretch>
            <a:fillRect/>
          </a:stretch>
        </p:blipFill>
        <p:spPr>
          <a:xfrm>
            <a:off x="935421" y="2197501"/>
            <a:ext cx="7273158" cy="3607763"/>
          </a:xfrm>
          <a:prstGeom prst="rect">
            <a:avLst/>
          </a:prstGeom>
        </p:spPr>
      </p:pic>
      <p:sp>
        <p:nvSpPr>
          <p:cNvPr id="3" name="ZoneTexte 2"/>
          <p:cNvSpPr txBox="1"/>
          <p:nvPr/>
        </p:nvSpPr>
        <p:spPr>
          <a:xfrm>
            <a:off x="2987824" y="6021287"/>
            <a:ext cx="5832648" cy="400110"/>
          </a:xfrm>
          <a:prstGeom prst="rect">
            <a:avLst/>
          </a:prstGeom>
          <a:noFill/>
        </p:spPr>
        <p:txBody>
          <a:bodyPr wrap="square" rtlCol="0">
            <a:spAutoFit/>
          </a:bodyPr>
          <a:lstStyle/>
          <a:p>
            <a:r>
              <a:rPr lang="fr-FR" sz="2000" b="1" dirty="0" smtClean="0">
                <a:latin typeface="Calibri Light" panose="020F0302020204030204" pitchFamily="34" charset="0"/>
              </a:rPr>
              <a:t>* Enseignement obligatoire en 1</a:t>
            </a:r>
            <a:r>
              <a:rPr lang="fr-FR" sz="2000" b="1" baseline="30000" dirty="0" smtClean="0">
                <a:latin typeface="Calibri Light" panose="020F0302020204030204" pitchFamily="34" charset="0"/>
              </a:rPr>
              <a:t>e</a:t>
            </a:r>
            <a:r>
              <a:rPr lang="fr-FR" sz="2000" b="1" dirty="0" smtClean="0">
                <a:latin typeface="Calibri Light" panose="020F0302020204030204" pitchFamily="34" charset="0"/>
              </a:rPr>
              <a:t> STMG</a:t>
            </a:r>
            <a:endParaRPr lang="fr-FR" sz="2000" b="1" dirty="0">
              <a:latin typeface="Calibri Light" panose="020F0302020204030204" pitchFamily="34" charset="0"/>
            </a:endParaRPr>
          </a:p>
        </p:txBody>
      </p:sp>
      <p:sp>
        <p:nvSpPr>
          <p:cNvPr id="8" name="ZoneTexte 7"/>
          <p:cNvSpPr txBox="1"/>
          <p:nvPr/>
        </p:nvSpPr>
        <p:spPr>
          <a:xfrm>
            <a:off x="284237" y="1620082"/>
            <a:ext cx="8396758" cy="3785652"/>
          </a:xfrm>
          <a:prstGeom prst="rect">
            <a:avLst/>
          </a:prstGeom>
          <a:noFill/>
        </p:spPr>
        <p:txBody>
          <a:bodyPr wrap="square" rtlCol="0">
            <a:spAutoFit/>
          </a:bodyPr>
          <a:lstStyle/>
          <a:p>
            <a:r>
              <a:rPr lang="fr-FR" b="1" dirty="0" smtClean="0">
                <a:latin typeface="Calibri Light" panose="020F0302020204030204" pitchFamily="34" charset="0"/>
              </a:rPr>
              <a:t>Il s’agit pour l’élève, de :</a:t>
            </a:r>
          </a:p>
          <a:p>
            <a:endParaRPr lang="fr-FR" b="1" dirty="0" smtClean="0">
              <a:latin typeface="Calibri Light" panose="020F0302020204030204" pitchFamily="34" charset="0"/>
            </a:endParaRPr>
          </a:p>
          <a:p>
            <a:pPr marL="342900" indent="-342900" algn="just">
              <a:buFont typeface="Wingdings" panose="05000000000000000000" pitchFamily="2" charset="2"/>
              <a:buChar char="v"/>
            </a:pPr>
            <a:r>
              <a:rPr lang="fr-FR" b="1" dirty="0" smtClean="0">
                <a:latin typeface="Calibri Light" panose="020F0302020204030204" pitchFamily="34" charset="0"/>
              </a:rPr>
              <a:t>Comprendre les principes généraux d’une organisation </a:t>
            </a:r>
            <a:r>
              <a:rPr lang="fr-FR" b="1" i="1" dirty="0" smtClean="0">
                <a:latin typeface="Calibri Light" panose="020F0302020204030204" pitchFamily="34" charset="0"/>
              </a:rPr>
              <a:t>(association, entreprise, organisation publique).</a:t>
            </a:r>
          </a:p>
          <a:p>
            <a:pPr marL="342900" indent="-342900" algn="just">
              <a:buFont typeface="Wingdings" panose="05000000000000000000" pitchFamily="2" charset="2"/>
              <a:buChar char="v"/>
            </a:pPr>
            <a:r>
              <a:rPr lang="fr-FR" b="1" dirty="0" smtClean="0">
                <a:latin typeface="Calibri Light" panose="020F0302020204030204" pitchFamily="34" charset="0"/>
              </a:rPr>
              <a:t>Acquérir les connaissances constituant le socle indispensable pour réussir en Terminale.</a:t>
            </a:r>
          </a:p>
          <a:p>
            <a:pPr marL="342900" indent="-342900" algn="just">
              <a:buFont typeface="Wingdings" panose="05000000000000000000" pitchFamily="2" charset="2"/>
              <a:buChar char="v"/>
            </a:pPr>
            <a:r>
              <a:rPr lang="fr-FR" b="1" dirty="0" smtClean="0">
                <a:latin typeface="Calibri Light" panose="020F0302020204030204" pitchFamily="34" charset="0"/>
              </a:rPr>
              <a:t>Comprendre comment les organisations s’adaptent aux fluctuations de l’environnement socio-économique.</a:t>
            </a:r>
          </a:p>
          <a:p>
            <a:pPr marL="342900" indent="-342900" algn="just">
              <a:buFont typeface="Wingdings" panose="05000000000000000000" pitchFamily="2" charset="2"/>
              <a:buChar char="v"/>
            </a:pPr>
            <a:r>
              <a:rPr lang="fr-FR" b="1" dirty="0" smtClean="0">
                <a:latin typeface="Calibri Light" panose="020F0302020204030204" pitchFamily="34" charset="0"/>
              </a:rPr>
              <a:t>Se préparer à évoluer (faire l’apprentissage) dans un environnement de travail numérique.</a:t>
            </a:r>
            <a:endParaRPr lang="fr-FR" b="1" dirty="0">
              <a:latin typeface="Calibri Light" panose="020F0302020204030204" pitchFamily="34" charset="0"/>
            </a:endParaRPr>
          </a:p>
        </p:txBody>
      </p:sp>
    </p:spTree>
    <p:extLst>
      <p:ext uri="{BB962C8B-B14F-4D97-AF65-F5344CB8AC3E}">
        <p14:creationId xmlns="" xmlns:p14="http://schemas.microsoft.com/office/powerpoint/2010/main" val="20591102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oupe"/>
          <p:cNvSpPr/>
          <p:nvPr/>
        </p:nvSpPr>
        <p:spPr>
          <a:xfrm>
            <a:off x="3755886" y="2798730"/>
            <a:ext cx="1750914" cy="1750914"/>
          </a:xfrm>
          <a:prstGeom prst="ellipse">
            <a:avLst/>
          </a:prstGeom>
          <a:solidFill>
            <a:srgbClr val="EA8F34"/>
          </a:solidFill>
          <a:ln w="12700">
            <a:miter lim="400000"/>
          </a:ln>
          <a:extLst>
            <a:ext uri="{C572A759-6A51-4108-AA02-DFA0A04FC94B}">
              <ma14:wrappingTextBoxFlag xmlns:ma14="http://schemas.microsoft.com/office/mac/drawingml/2011/main" xmlns="" val="1"/>
            </a:ext>
          </a:extLst>
        </p:spPr>
        <p:txBody>
          <a:bodyPr lIns="0" tIns="0" rIns="0" bIns="0" anchor="ctr"/>
          <a:lstStyle/>
          <a:p>
            <a:pPr algn="ctr">
              <a:defRPr sz="2100" b="0" cap="all">
                <a:solidFill>
                  <a:srgbClr val="FFFFFF"/>
                </a:solidFill>
              </a:defRPr>
            </a:pPr>
            <a:r>
              <a:rPr sz="3300" dirty="0"/>
              <a:t>SES</a:t>
            </a:r>
          </a:p>
        </p:txBody>
      </p:sp>
      <p:sp>
        <p:nvSpPr>
          <p:cNvPr id="5" name="Cercle"/>
          <p:cNvSpPr/>
          <p:nvPr/>
        </p:nvSpPr>
        <p:spPr>
          <a:xfrm>
            <a:off x="1989913" y="1781731"/>
            <a:ext cx="1242000" cy="1259968"/>
          </a:xfrm>
          <a:prstGeom prst="ellipse">
            <a:avLst/>
          </a:prstGeom>
          <a:solidFill>
            <a:srgbClr val="C02A33"/>
          </a:solidFill>
          <a:ln w="12700">
            <a:miter lim="400000"/>
          </a:ln>
        </p:spPr>
        <p:txBody>
          <a:bodyPr lIns="0" tIns="0" rIns="0" bIns="0" anchor="ctr"/>
          <a:lstStyle/>
          <a:p>
            <a:pPr defTabSz="342900">
              <a:lnSpc>
                <a:spcPct val="80000"/>
              </a:lnSpc>
              <a:defRPr sz="1900" b="0">
                <a:solidFill>
                  <a:srgbClr val="FFFFFF"/>
                </a:solidFill>
              </a:defRPr>
            </a:pPr>
            <a:endParaRPr sz="1425"/>
          </a:p>
        </p:txBody>
      </p:sp>
      <p:sp>
        <p:nvSpPr>
          <p:cNvPr id="6" name="ZoneTexte 5"/>
          <p:cNvSpPr txBox="1"/>
          <p:nvPr/>
        </p:nvSpPr>
        <p:spPr>
          <a:xfrm>
            <a:off x="2058569" y="2175351"/>
            <a:ext cx="1173344" cy="369332"/>
          </a:xfrm>
          <a:prstGeom prst="rect">
            <a:avLst/>
          </a:prstGeom>
          <a:noFill/>
        </p:spPr>
        <p:txBody>
          <a:bodyPr wrap="square" rtlCol="0">
            <a:spAutoFit/>
          </a:bodyPr>
          <a:lstStyle/>
          <a:p>
            <a:r>
              <a:rPr lang="fr-FR" sz="1800" b="1" dirty="0">
                <a:solidFill>
                  <a:schemeClr val="bg1"/>
                </a:solidFill>
              </a:rPr>
              <a:t>Economie</a:t>
            </a:r>
          </a:p>
        </p:txBody>
      </p:sp>
      <p:sp>
        <p:nvSpPr>
          <p:cNvPr id="7" name="Cercle"/>
          <p:cNvSpPr/>
          <p:nvPr/>
        </p:nvSpPr>
        <p:spPr>
          <a:xfrm>
            <a:off x="5953063" y="1693277"/>
            <a:ext cx="1277984" cy="1277984"/>
          </a:xfrm>
          <a:prstGeom prst="ellipse">
            <a:avLst/>
          </a:prstGeom>
          <a:gradFill flip="none" rotWithShape="1">
            <a:gsLst>
              <a:gs pos="0">
                <a:srgbClr val="885CB1"/>
              </a:gs>
              <a:gs pos="100000">
                <a:srgbClr val="773F9B"/>
              </a:gs>
            </a:gsLst>
            <a:lin ang="5400000" scaled="0"/>
          </a:gradFill>
          <a:ln w="12700" cap="flat">
            <a:noFill/>
            <a:miter lim="400000"/>
          </a:ln>
          <a:effectLst/>
        </p:spPr>
        <p:txBody>
          <a:bodyPr wrap="square" lIns="0" tIns="0" rIns="0" bIns="0" numCol="1" anchor="ctr">
            <a:noAutofit/>
          </a:bodyPr>
          <a:lstStyle/>
          <a:p>
            <a:pPr>
              <a:defRPr b="0" cap="all">
                <a:solidFill>
                  <a:srgbClr val="FFFFFF"/>
                </a:solidFill>
                <a:latin typeface="Helvetica Neue Thin"/>
                <a:ea typeface="Helvetica Neue Thin"/>
                <a:cs typeface="Helvetica Neue Thin"/>
                <a:sym typeface="Helvetica Neue Thin"/>
              </a:defRPr>
            </a:pPr>
            <a:endParaRPr sz="1800"/>
          </a:p>
        </p:txBody>
      </p:sp>
      <p:sp>
        <p:nvSpPr>
          <p:cNvPr id="8" name="ZoneTexte 7"/>
          <p:cNvSpPr txBox="1"/>
          <p:nvPr/>
        </p:nvSpPr>
        <p:spPr>
          <a:xfrm>
            <a:off x="5940152" y="2132856"/>
            <a:ext cx="1227237" cy="369332"/>
          </a:xfrm>
          <a:prstGeom prst="rect">
            <a:avLst/>
          </a:prstGeom>
          <a:noFill/>
        </p:spPr>
        <p:txBody>
          <a:bodyPr wrap="square" rtlCol="0">
            <a:spAutoFit/>
          </a:bodyPr>
          <a:lstStyle/>
          <a:p>
            <a:r>
              <a:rPr lang="fr-FR" sz="1800" b="1" dirty="0">
                <a:solidFill>
                  <a:schemeClr val="bg1"/>
                </a:solidFill>
              </a:rPr>
              <a:t>Sociologie</a:t>
            </a:r>
          </a:p>
        </p:txBody>
      </p:sp>
      <p:sp>
        <p:nvSpPr>
          <p:cNvPr id="9" name="Cercle"/>
          <p:cNvSpPr/>
          <p:nvPr/>
        </p:nvSpPr>
        <p:spPr>
          <a:xfrm>
            <a:off x="3954377" y="969313"/>
            <a:ext cx="1276223" cy="1276223"/>
          </a:xfrm>
          <a:prstGeom prst="ellipse">
            <a:avLst/>
          </a:prstGeom>
          <a:solidFill>
            <a:srgbClr val="599553"/>
          </a:solidFill>
          <a:ln w="12700">
            <a:miter lim="400000"/>
          </a:ln>
        </p:spPr>
        <p:txBody>
          <a:bodyPr lIns="0" tIns="0" rIns="0" bIns="0" anchor="ctr"/>
          <a:lstStyle/>
          <a:p>
            <a:pPr>
              <a:defRPr b="0" cap="all">
                <a:solidFill>
                  <a:srgbClr val="FFFFFF"/>
                </a:solidFill>
                <a:latin typeface="Helvetica Neue Thin"/>
                <a:ea typeface="Helvetica Neue Thin"/>
                <a:cs typeface="Helvetica Neue Thin"/>
                <a:sym typeface="Helvetica Neue Thin"/>
              </a:defRPr>
            </a:pPr>
            <a:endParaRPr sz="1800"/>
          </a:p>
        </p:txBody>
      </p:sp>
      <p:sp>
        <p:nvSpPr>
          <p:cNvPr id="10" name="ZoneTexte 9"/>
          <p:cNvSpPr txBox="1"/>
          <p:nvPr/>
        </p:nvSpPr>
        <p:spPr>
          <a:xfrm>
            <a:off x="3923239" y="1247977"/>
            <a:ext cx="1276223" cy="646331"/>
          </a:xfrm>
          <a:prstGeom prst="rect">
            <a:avLst/>
          </a:prstGeom>
          <a:noFill/>
        </p:spPr>
        <p:txBody>
          <a:bodyPr wrap="square" rtlCol="0">
            <a:spAutoFit/>
          </a:bodyPr>
          <a:lstStyle/>
          <a:p>
            <a:pPr algn="ctr"/>
            <a:r>
              <a:rPr lang="fr-FR" sz="1800" b="1" dirty="0">
                <a:solidFill>
                  <a:schemeClr val="bg1"/>
                </a:solidFill>
              </a:rPr>
              <a:t>Sciences politiques</a:t>
            </a:r>
          </a:p>
        </p:txBody>
      </p:sp>
      <p:cxnSp>
        <p:nvCxnSpPr>
          <p:cNvPr id="12" name="Connecteur droit avec flèche 11"/>
          <p:cNvCxnSpPr>
            <a:stCxn id="7" idx="3"/>
          </p:cNvCxnSpPr>
          <p:nvPr/>
        </p:nvCxnSpPr>
        <p:spPr>
          <a:xfrm flipH="1">
            <a:off x="5404359" y="2784105"/>
            <a:ext cx="735862" cy="428534"/>
          </a:xfrm>
          <a:prstGeom prst="straightConnector1">
            <a:avLst/>
          </a:prstGeom>
          <a:ln w="1270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197836" y="2684723"/>
            <a:ext cx="667409" cy="573075"/>
          </a:xfrm>
          <a:prstGeom prst="straightConnector1">
            <a:avLst/>
          </a:prstGeom>
          <a:ln w="1270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567191" y="2175351"/>
            <a:ext cx="0" cy="642055"/>
          </a:xfrm>
          <a:prstGeom prst="straightConnector1">
            <a:avLst/>
          </a:prstGeom>
          <a:ln w="1270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337395" y="4676265"/>
            <a:ext cx="6804656" cy="1061829"/>
          </a:xfrm>
          <a:prstGeom prst="rect">
            <a:avLst/>
          </a:prstGeom>
          <a:noFill/>
        </p:spPr>
        <p:txBody>
          <a:bodyPr wrap="square" rtlCol="0">
            <a:spAutoFit/>
          </a:bodyPr>
          <a:lstStyle/>
          <a:p>
            <a:pPr algn="ctr"/>
            <a:r>
              <a:rPr lang="fr-FR" sz="1500" b="1" u="sng" dirty="0"/>
              <a:t>Regards croisés :</a:t>
            </a:r>
          </a:p>
          <a:p>
            <a:pPr algn="ctr"/>
            <a:r>
              <a:rPr lang="fr-FR" sz="1500" b="1" dirty="0"/>
              <a:t>Comment fonctionne la protection sociale dans nos sociétés ?</a:t>
            </a:r>
          </a:p>
          <a:p>
            <a:pPr algn="ctr"/>
            <a:r>
              <a:rPr lang="fr-FR" sz="1500" b="1" dirty="0"/>
              <a:t>Comment les entreprises sont-elles organisées et gouvernées ?</a:t>
            </a:r>
          </a:p>
          <a:p>
            <a:endParaRPr lang="fr-FR" sz="1800" b="1" dirty="0">
              <a:solidFill>
                <a:srgbClr val="599653"/>
              </a:solidFill>
            </a:endParaRPr>
          </a:p>
        </p:txBody>
      </p:sp>
    </p:spTree>
    <p:extLst>
      <p:ext uri="{BB962C8B-B14F-4D97-AF65-F5344CB8AC3E}">
        <p14:creationId xmlns="" xmlns:p14="http://schemas.microsoft.com/office/powerpoint/2010/main" val="395202014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922114"/>
          </a:xfrm>
          <a:solidFill>
            <a:schemeClr val="tx2">
              <a:lumMod val="20000"/>
              <a:lumOff val="80000"/>
            </a:schemeClr>
          </a:solidFill>
        </p:spPr>
        <p:txBody>
          <a:bodyPr>
            <a:normAutofit fontScale="90000"/>
          </a:bodyPr>
          <a:lstStyle/>
          <a:p>
            <a:r>
              <a:rPr lang="fr-FR" sz="3600" dirty="0" smtClean="0"/>
              <a:t>Des sites d’orientation à consulter (</a:t>
            </a:r>
            <a:r>
              <a:rPr lang="fr-FR" sz="3600" dirty="0" err="1" smtClean="0"/>
              <a:t>cf</a:t>
            </a:r>
            <a:r>
              <a:rPr lang="fr-FR" sz="3600" dirty="0" smtClean="0"/>
              <a:t> ONISEP)</a:t>
            </a:r>
            <a:endParaRPr lang="fr-FR" sz="3600" dirty="0"/>
          </a:p>
        </p:txBody>
      </p:sp>
      <p:sp>
        <p:nvSpPr>
          <p:cNvPr id="2" name="Espace réservé du contenu 1"/>
          <p:cNvSpPr>
            <a:spLocks noGrp="1"/>
          </p:cNvSpPr>
          <p:nvPr>
            <p:ph idx="1"/>
          </p:nvPr>
        </p:nvSpPr>
        <p:spPr>
          <a:xfrm>
            <a:off x="457200" y="1340768"/>
            <a:ext cx="8229600" cy="5256584"/>
          </a:xfrm>
        </p:spPr>
        <p:txBody>
          <a:bodyPr>
            <a:normAutofit/>
          </a:bodyPr>
          <a:lstStyle/>
          <a:p>
            <a:endParaRPr lang="fr-FR" sz="2800" dirty="0" smtClean="0">
              <a:hlinkClick r:id="rId2"/>
            </a:endParaRPr>
          </a:p>
          <a:p>
            <a:r>
              <a:rPr lang="fr-FR" sz="2800" dirty="0" smtClean="0">
                <a:hlinkClick r:id="rId2"/>
              </a:rPr>
              <a:t>http://www.secondes2018-2019.fr</a:t>
            </a:r>
            <a:endParaRPr lang="fr-FR" sz="2800" dirty="0" smtClean="0"/>
          </a:p>
          <a:p>
            <a:pPr>
              <a:buNone/>
            </a:pPr>
            <a:endParaRPr lang="fr-FR" sz="2800" dirty="0" smtClean="0"/>
          </a:p>
          <a:p>
            <a:r>
              <a:rPr lang="fr-FR" sz="2800" dirty="0" smtClean="0"/>
              <a:t>http://www.horizons2021.fr</a:t>
            </a:r>
          </a:p>
          <a:p>
            <a:endParaRPr lang="fr-FR" sz="2800" dirty="0" smtClean="0"/>
          </a:p>
          <a:p>
            <a:r>
              <a:rPr lang="fr-FR" sz="2800" dirty="0" smtClean="0">
                <a:hlinkClick r:id="rId3"/>
              </a:rPr>
              <a:t>http://quandjepasselebac.education.fr</a:t>
            </a:r>
            <a:endParaRPr lang="fr-FR" sz="2800" dirty="0" smtClean="0"/>
          </a:p>
          <a:p>
            <a:endParaRPr lang="fr-FR" sz="2800" dirty="0" smtClean="0"/>
          </a:p>
          <a:p>
            <a:r>
              <a:rPr lang="fr-FR" sz="2800" dirty="0" smtClean="0"/>
              <a:t>www.secondes2018-2019.fr/quiz-mes-gouts</a:t>
            </a:r>
          </a:p>
          <a:p>
            <a:endParaRPr lang="fr-FR" sz="2800" dirty="0" smtClean="0"/>
          </a:p>
          <a:p>
            <a:endParaRPr lang="fr-FR" sz="2800" dirty="0" smtClean="0"/>
          </a:p>
          <a:p>
            <a:endParaRPr lang="fr-FR" sz="2800" dirty="0" smtClean="0"/>
          </a:p>
          <a:p>
            <a:pPr>
              <a:buNone/>
            </a:pPr>
            <a:endParaRPr lang="fr-FR" sz="2800" dirty="0" smtClean="0"/>
          </a:p>
          <a:p>
            <a:endParaRPr lang="fr-FR" sz="2800" dirty="0" smtClean="0"/>
          </a:p>
          <a:p>
            <a:endParaRPr lang="fr-FR" sz="2800" dirty="0" smtClean="0"/>
          </a:p>
          <a:p>
            <a:endParaRPr lang="fr-FR" sz="2800" dirty="0"/>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994122"/>
          </a:xfrm>
          <a:solidFill>
            <a:schemeClr val="tx2">
              <a:lumMod val="20000"/>
              <a:lumOff val="80000"/>
            </a:schemeClr>
          </a:solidFill>
          <a:effectLst>
            <a:outerShdw blurRad="50800" dist="38100" dir="2700000" algn="tl" rotWithShape="0">
              <a:prstClr val="black">
                <a:alpha val="40000"/>
              </a:prstClr>
            </a:outerShdw>
          </a:effectLst>
        </p:spPr>
        <p:txBody>
          <a:bodyPr>
            <a:normAutofit fontScale="90000"/>
          </a:bodyPr>
          <a:lstStyle/>
          <a:p>
            <a:r>
              <a:rPr lang="fr-FR" sz="3600" b="1" dirty="0" smtClean="0"/>
              <a:t>Votre choix des trois Enseignements de Spécialité </a:t>
            </a:r>
            <a:r>
              <a:rPr lang="fr-FR" sz="3600" b="1" dirty="0" smtClean="0"/>
              <a:t>en 1</a:t>
            </a:r>
            <a:r>
              <a:rPr lang="fr-FR" sz="3600" b="1" baseline="30000" dirty="0" smtClean="0"/>
              <a:t>ère</a:t>
            </a:r>
            <a:r>
              <a:rPr lang="fr-FR" sz="3600" b="1" dirty="0" smtClean="0"/>
              <a:t> </a:t>
            </a:r>
            <a:r>
              <a:rPr lang="fr-FR" sz="3600" b="1" dirty="0" smtClean="0"/>
              <a:t>Générale </a:t>
            </a:r>
            <a:endParaRPr lang="fr-FR" sz="3600" b="1" dirty="0"/>
          </a:p>
        </p:txBody>
      </p:sp>
      <p:sp>
        <p:nvSpPr>
          <p:cNvPr id="2" name="Espace réservé du contenu 1"/>
          <p:cNvSpPr>
            <a:spLocks noGrp="1"/>
          </p:cNvSpPr>
          <p:nvPr>
            <p:ph idx="1"/>
          </p:nvPr>
        </p:nvSpPr>
        <p:spPr>
          <a:xfrm>
            <a:off x="215008" y="1340768"/>
            <a:ext cx="8928992" cy="5400600"/>
          </a:xfrm>
        </p:spPr>
        <p:txBody>
          <a:bodyPr>
            <a:normAutofit fontScale="25000" lnSpcReduction="20000"/>
          </a:bodyPr>
          <a:lstStyle/>
          <a:p>
            <a:pPr>
              <a:buNone/>
            </a:pPr>
            <a:r>
              <a:rPr lang="fr-FR" sz="8000" dirty="0" smtClean="0"/>
              <a:t>Il doit être cohérent avec :</a:t>
            </a:r>
          </a:p>
          <a:p>
            <a:pPr>
              <a:buNone/>
            </a:pPr>
            <a:endParaRPr lang="fr-FR" sz="8000" dirty="0" smtClean="0"/>
          </a:p>
          <a:p>
            <a:r>
              <a:rPr lang="fr-FR" sz="8000" dirty="0" smtClean="0"/>
              <a:t>Vos résultats scolaires par discipline ;</a:t>
            </a:r>
          </a:p>
          <a:p>
            <a:pPr>
              <a:buNone/>
            </a:pPr>
            <a:endParaRPr lang="fr-FR" sz="8000" dirty="0" smtClean="0"/>
          </a:p>
          <a:p>
            <a:r>
              <a:rPr lang="fr-FR" sz="8000" dirty="0" smtClean="0"/>
              <a:t>Vos goûts pour la spécialité (notion d’approfondissement);</a:t>
            </a:r>
          </a:p>
          <a:p>
            <a:endParaRPr lang="fr-FR" sz="8000" dirty="0" smtClean="0"/>
          </a:p>
          <a:p>
            <a:r>
              <a:rPr lang="fr-FR" sz="8000" dirty="0" smtClean="0"/>
              <a:t>Le coefficient important (16) de chaque enseignement de spécialité en Terminale, en vue de l’obtention du diplôme Bac ;</a:t>
            </a:r>
          </a:p>
          <a:p>
            <a:endParaRPr lang="fr-FR" sz="8000" dirty="0" smtClean="0"/>
          </a:p>
          <a:p>
            <a:r>
              <a:rPr lang="fr-FR" sz="8000" dirty="0" smtClean="0"/>
              <a:t>L’articulation avec les enseignements communs ;</a:t>
            </a:r>
          </a:p>
          <a:p>
            <a:endParaRPr lang="fr-FR" sz="8000" dirty="0" smtClean="0"/>
          </a:p>
          <a:p>
            <a:r>
              <a:rPr lang="fr-FR" sz="8000" dirty="0" smtClean="0"/>
              <a:t>Votre niveau de compétences transversales (autonomie, méthodologie, travail personnel), vos centres d’intérêt personnels ;</a:t>
            </a:r>
          </a:p>
          <a:p>
            <a:endParaRPr lang="fr-FR" sz="8000" dirty="0" smtClean="0"/>
          </a:p>
          <a:p>
            <a:r>
              <a:rPr lang="fr-FR" sz="8000" dirty="0" smtClean="0"/>
              <a:t>Votre motivation pour votre projet d’orientation ;</a:t>
            </a:r>
          </a:p>
          <a:p>
            <a:endParaRPr lang="fr-FR" sz="8000" dirty="0" smtClean="0"/>
          </a:p>
          <a:p>
            <a:r>
              <a:rPr lang="fr-FR" sz="8000" dirty="0" smtClean="0"/>
              <a:t>L’exigence des attendus des formations post-Bac (</a:t>
            </a:r>
            <a:r>
              <a:rPr lang="fr-FR" sz="8000" dirty="0" err="1" smtClean="0"/>
              <a:t>cf</a:t>
            </a:r>
            <a:r>
              <a:rPr lang="fr-FR" sz="8000" dirty="0" smtClean="0"/>
              <a:t> Portes Ouvertes de l’Enseignement Supérieur et la plateforme numérique </a:t>
            </a:r>
            <a:r>
              <a:rPr lang="fr-FR" sz="8000" dirty="0" err="1" smtClean="0"/>
              <a:t>Parcoursup</a:t>
            </a:r>
            <a:r>
              <a:rPr lang="fr-FR" sz="8000" dirty="0" smtClean="0"/>
              <a:t>).</a:t>
            </a:r>
          </a:p>
          <a:p>
            <a:pPr>
              <a:buNone/>
            </a:pPr>
            <a:endParaRPr lang="fr-FR" sz="8000" dirty="0" smtClean="0"/>
          </a:p>
          <a:p>
            <a:pPr>
              <a:buNone/>
            </a:pPr>
            <a:r>
              <a:rPr lang="fr-FR" sz="8000" dirty="0" smtClean="0"/>
              <a:t>     </a:t>
            </a:r>
          </a:p>
          <a:p>
            <a:endParaRPr lang="fr-FR" sz="2800" dirty="0" smtClean="0"/>
          </a:p>
          <a:p>
            <a:endParaRPr lang="fr-FR" sz="2800" dirty="0"/>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994122"/>
          </a:xfrm>
          <a:solidFill>
            <a:schemeClr val="tx2">
              <a:lumMod val="20000"/>
              <a:lumOff val="80000"/>
            </a:schemeClr>
          </a:solidFill>
          <a:effectLst>
            <a:outerShdw blurRad="50800" dist="38100" dir="2700000" algn="tl" rotWithShape="0">
              <a:prstClr val="black">
                <a:alpha val="40000"/>
              </a:prstClr>
            </a:outerShdw>
          </a:effectLst>
        </p:spPr>
        <p:txBody>
          <a:bodyPr>
            <a:normAutofit fontScale="90000"/>
          </a:bodyPr>
          <a:lstStyle/>
          <a:p>
            <a:r>
              <a:rPr lang="fr-FR" sz="3600" b="1" dirty="0" smtClean="0"/>
              <a:t>Votre choix des trois Enseignements de Spécialité </a:t>
            </a:r>
            <a:r>
              <a:rPr lang="fr-FR" sz="3600" b="1" dirty="0" smtClean="0"/>
              <a:t>en 1</a:t>
            </a:r>
            <a:r>
              <a:rPr lang="fr-FR" sz="3600" b="1" baseline="30000" dirty="0" smtClean="0"/>
              <a:t>ère</a:t>
            </a:r>
            <a:r>
              <a:rPr lang="fr-FR" sz="3600" b="1" dirty="0" smtClean="0"/>
              <a:t>  </a:t>
            </a:r>
            <a:r>
              <a:rPr lang="fr-FR" sz="3600" b="1" dirty="0" smtClean="0"/>
              <a:t>Générale</a:t>
            </a:r>
            <a:endParaRPr lang="fr-FR" sz="3600" b="1" dirty="0"/>
          </a:p>
        </p:txBody>
      </p:sp>
      <p:sp>
        <p:nvSpPr>
          <p:cNvPr id="2" name="Espace réservé du contenu 1"/>
          <p:cNvSpPr>
            <a:spLocks noGrp="1"/>
          </p:cNvSpPr>
          <p:nvPr>
            <p:ph idx="1"/>
          </p:nvPr>
        </p:nvSpPr>
        <p:spPr>
          <a:xfrm>
            <a:off x="107504" y="1412776"/>
            <a:ext cx="8928992" cy="5328592"/>
          </a:xfrm>
        </p:spPr>
        <p:txBody>
          <a:bodyPr>
            <a:normAutofit lnSpcReduction="10000"/>
          </a:bodyPr>
          <a:lstStyle/>
          <a:p>
            <a:pPr>
              <a:buNone/>
            </a:pPr>
            <a:r>
              <a:rPr lang="fr-FR" sz="2400" dirty="0" smtClean="0"/>
              <a:t>     La combinaison de ces principaux critères énoncés dans la diapositive précédente doit vous  permettre d’exprimer un choix provisoire au 2</a:t>
            </a:r>
            <a:r>
              <a:rPr lang="fr-FR" sz="2400" baseline="30000" dirty="0" smtClean="0"/>
              <a:t>ème</a:t>
            </a:r>
            <a:r>
              <a:rPr lang="fr-FR" sz="2400" dirty="0" smtClean="0"/>
              <a:t> trimestre (dans la fiche-dialogue LBA) et un choix définitif pour le conseil de classe du 3</a:t>
            </a:r>
            <a:r>
              <a:rPr lang="fr-FR" sz="2400" baseline="30000" dirty="0" smtClean="0"/>
              <a:t>ème</a:t>
            </a:r>
            <a:r>
              <a:rPr lang="fr-FR" sz="2400" dirty="0" smtClean="0"/>
              <a:t> trimestre (dans la fiche-dialogue SAIO).</a:t>
            </a:r>
          </a:p>
          <a:p>
            <a:pPr>
              <a:buNone/>
            </a:pPr>
            <a:r>
              <a:rPr lang="fr-FR" sz="2400" dirty="0" smtClean="0"/>
              <a:t>	Il s’agit pour vous et pour nous de donner du sens et de la cohérence au projet d’orientation de l’adolescent, à son parcours scolaire, à sa poursuite d’études.</a:t>
            </a:r>
          </a:p>
          <a:p>
            <a:pPr>
              <a:buNone/>
            </a:pPr>
            <a:r>
              <a:rPr lang="fr-FR" sz="2400" dirty="0" smtClean="0"/>
              <a:t>	C’est pourquoi ce choix doit s’exprimer dans un </a:t>
            </a:r>
            <a:r>
              <a:rPr lang="fr-FR" sz="2400" b="1" dirty="0" smtClean="0"/>
              <a:t>trinôme</a:t>
            </a:r>
            <a:r>
              <a:rPr lang="fr-FR" sz="2400" dirty="0" smtClean="0"/>
              <a:t> de spécialités en 1</a:t>
            </a:r>
            <a:r>
              <a:rPr lang="fr-FR" sz="2400" baseline="30000" dirty="0" smtClean="0"/>
              <a:t>ère</a:t>
            </a:r>
            <a:r>
              <a:rPr lang="fr-FR" sz="2400" dirty="0" smtClean="0"/>
              <a:t> Générale puis dans un </a:t>
            </a:r>
            <a:r>
              <a:rPr lang="fr-FR" sz="2400" b="1" dirty="0" smtClean="0"/>
              <a:t>binôme</a:t>
            </a:r>
            <a:r>
              <a:rPr lang="fr-FR" sz="2400" dirty="0" smtClean="0"/>
              <a:t> de spécialité en Terminale Générale (l’élève éliminant une des spécialités choisies).</a:t>
            </a:r>
          </a:p>
          <a:p>
            <a:pPr>
              <a:buNone/>
            </a:pPr>
            <a:r>
              <a:rPr lang="fr-FR" sz="2400" dirty="0" smtClean="0"/>
              <a:t>     </a:t>
            </a:r>
            <a:r>
              <a:rPr lang="fr-FR" sz="2400" u="sng" dirty="0" smtClean="0"/>
              <a:t>Exemples</a:t>
            </a:r>
            <a:r>
              <a:rPr lang="fr-FR" sz="2400" dirty="0" smtClean="0"/>
              <a:t> : </a:t>
            </a:r>
            <a:r>
              <a:rPr lang="fr-FR" sz="2400" i="1" dirty="0" smtClean="0"/>
              <a:t>Maths – Sciences physiques – SVT ; </a:t>
            </a:r>
            <a:r>
              <a:rPr lang="fr-FR" sz="2400" b="1" i="1" dirty="0" smtClean="0">
                <a:latin typeface="Calibri Light" panose="020F0302020204030204" pitchFamily="34" charset="0"/>
              </a:rPr>
              <a:t>Humanités, Littérature et  Philosophie – Langues, Littératures et Cultures Étrangères </a:t>
            </a:r>
            <a:r>
              <a:rPr lang="fr-FR" sz="2400" i="1" dirty="0" smtClean="0"/>
              <a:t>–</a:t>
            </a:r>
            <a:r>
              <a:rPr lang="fr-FR" sz="2400" b="1" i="1" dirty="0" smtClean="0">
                <a:latin typeface="Calibri Light" panose="020F0302020204030204" pitchFamily="34" charset="0"/>
              </a:rPr>
              <a:t> Histoire Géographie, géopolitique et sciences politiques ;</a:t>
            </a:r>
          </a:p>
          <a:p>
            <a:pPr>
              <a:buNone/>
            </a:pPr>
            <a:r>
              <a:rPr lang="fr-FR" sz="2400" b="1" i="1" dirty="0" smtClean="0">
                <a:latin typeface="Calibri Light" panose="020F0302020204030204" pitchFamily="34" charset="0"/>
              </a:rPr>
              <a:t>  	Maths – NSI – Arts ; Maths – LLCÉ – SES ; H. </a:t>
            </a:r>
            <a:r>
              <a:rPr lang="fr-FR" sz="2400" b="1" i="1" dirty="0" err="1" smtClean="0">
                <a:latin typeface="Calibri Light" panose="020F0302020204030204" pitchFamily="34" charset="0"/>
              </a:rPr>
              <a:t>Litt</a:t>
            </a:r>
            <a:r>
              <a:rPr lang="fr-FR" sz="2400" b="1" i="1" dirty="0" smtClean="0">
                <a:latin typeface="Calibri Light" panose="020F0302020204030204" pitchFamily="34" charset="0"/>
              </a:rPr>
              <a:t> et Philo – Arts – LCA.</a:t>
            </a:r>
            <a:endParaRPr lang="fr-FR" sz="2400" i="1" dirty="0" smtClean="0"/>
          </a:p>
          <a:p>
            <a:pPr>
              <a:buNone/>
            </a:pPr>
            <a:endParaRPr lang="fr-FR" sz="2400" dirty="0" smtClean="0"/>
          </a:p>
          <a:p>
            <a:endParaRPr lang="fr-FR" sz="4400" dirty="0" smtClean="0"/>
          </a:p>
          <a:p>
            <a:endParaRPr lang="fr-FR" sz="2800" dirty="0" smtClean="0"/>
          </a:p>
          <a:p>
            <a:endParaRPr lang="fr-FR" sz="2800"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188640"/>
            <a:ext cx="9144000" cy="1368152"/>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DE SPÉCIALITÉ * : 1</a:t>
            </a:r>
            <a:r>
              <a:rPr lang="fr-FR" b="1" baseline="30000" dirty="0" smtClean="0">
                <a:solidFill>
                  <a:srgbClr val="003366"/>
                </a:solidFill>
                <a:latin typeface="Calibri Light" pitchFamily="32" charset="0"/>
              </a:rPr>
              <a:t>e</a:t>
            </a:r>
            <a:r>
              <a:rPr lang="fr-FR" b="1" dirty="0" smtClean="0">
                <a:solidFill>
                  <a:srgbClr val="003366"/>
                </a:solidFill>
                <a:latin typeface="Calibri Light" pitchFamily="32" charset="0"/>
              </a:rPr>
              <a:t> STMG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FF0000"/>
                </a:solidFill>
                <a:latin typeface="Calibri Light" pitchFamily="32" charset="0"/>
              </a:rPr>
              <a:t>MANAGEMENT</a:t>
            </a:r>
            <a:r>
              <a:rPr lang="fr-FR" b="1" dirty="0" smtClean="0">
                <a:solidFill>
                  <a:srgbClr val="003366"/>
                </a:solidFill>
                <a:latin typeface="Calibri Light" pitchFamily="32" charset="0"/>
              </a:rPr>
              <a:t> (4h / semaine)</a:t>
            </a:r>
            <a:endParaRPr lang="fr-FR" b="1" dirty="0">
              <a:solidFill>
                <a:srgbClr val="003366"/>
              </a:solidFill>
              <a:latin typeface="Calibri Light" pitchFamily="32" charset="0"/>
            </a:endParaRPr>
          </a:p>
        </p:txBody>
      </p:sp>
      <p:pic>
        <p:nvPicPr>
          <p:cNvPr id="6" name="Image 5"/>
          <p:cNvPicPr>
            <a:picLocks noChangeAspect="1"/>
          </p:cNvPicPr>
          <p:nvPr/>
        </p:nvPicPr>
        <p:blipFill>
          <a:blip r:embed="rId3" cstate="print"/>
          <a:stretch>
            <a:fillRect/>
          </a:stretch>
        </p:blipFill>
        <p:spPr>
          <a:xfrm>
            <a:off x="179512" y="2197501"/>
            <a:ext cx="8640959" cy="3607763"/>
          </a:xfrm>
          <a:prstGeom prst="rect">
            <a:avLst/>
          </a:prstGeom>
        </p:spPr>
      </p:pic>
      <p:sp>
        <p:nvSpPr>
          <p:cNvPr id="3" name="ZoneTexte 2"/>
          <p:cNvSpPr txBox="1"/>
          <p:nvPr/>
        </p:nvSpPr>
        <p:spPr>
          <a:xfrm>
            <a:off x="2987824" y="6021287"/>
            <a:ext cx="5832648" cy="400110"/>
          </a:xfrm>
          <a:prstGeom prst="rect">
            <a:avLst/>
          </a:prstGeom>
          <a:noFill/>
        </p:spPr>
        <p:txBody>
          <a:bodyPr wrap="square" rtlCol="0">
            <a:spAutoFit/>
          </a:bodyPr>
          <a:lstStyle/>
          <a:p>
            <a:r>
              <a:rPr lang="fr-FR" sz="2000" b="1" dirty="0" smtClean="0">
                <a:latin typeface="Calibri Light" panose="020F0302020204030204" pitchFamily="34" charset="0"/>
              </a:rPr>
              <a:t>* Enseignement obligatoire en 1</a:t>
            </a:r>
            <a:r>
              <a:rPr lang="fr-FR" sz="2000" b="1" baseline="30000" dirty="0" smtClean="0">
                <a:latin typeface="Calibri Light" panose="020F0302020204030204" pitchFamily="34" charset="0"/>
              </a:rPr>
              <a:t>e</a:t>
            </a:r>
            <a:r>
              <a:rPr lang="fr-FR" sz="2000" b="1" dirty="0" smtClean="0">
                <a:latin typeface="Calibri Light" panose="020F0302020204030204" pitchFamily="34" charset="0"/>
              </a:rPr>
              <a:t> STMG</a:t>
            </a:r>
            <a:endParaRPr lang="fr-FR" sz="2000" b="1" dirty="0">
              <a:latin typeface="Calibri Light" panose="020F0302020204030204" pitchFamily="34" charset="0"/>
            </a:endParaRPr>
          </a:p>
        </p:txBody>
      </p:sp>
      <p:sp>
        <p:nvSpPr>
          <p:cNvPr id="8" name="ZoneTexte 7"/>
          <p:cNvSpPr txBox="1"/>
          <p:nvPr/>
        </p:nvSpPr>
        <p:spPr>
          <a:xfrm>
            <a:off x="284237" y="1620082"/>
            <a:ext cx="8396758" cy="3046988"/>
          </a:xfrm>
          <a:prstGeom prst="rect">
            <a:avLst/>
          </a:prstGeom>
          <a:noFill/>
        </p:spPr>
        <p:txBody>
          <a:bodyPr wrap="square" rtlCol="0">
            <a:spAutoFit/>
          </a:bodyPr>
          <a:lstStyle/>
          <a:p>
            <a:r>
              <a:rPr lang="fr-FR" b="1" dirty="0" smtClean="0">
                <a:latin typeface="Calibri Light" panose="020F0302020204030204" pitchFamily="34" charset="0"/>
              </a:rPr>
              <a:t>Il s’agit pour l’élève, de :</a:t>
            </a:r>
          </a:p>
          <a:p>
            <a:endParaRPr lang="fr-FR" b="1" dirty="0" smtClean="0">
              <a:latin typeface="Calibri Light" panose="020F0302020204030204" pitchFamily="34" charset="0"/>
            </a:endParaRPr>
          </a:p>
          <a:p>
            <a:pPr marL="342900" indent="-342900" algn="just">
              <a:buFont typeface="Wingdings" panose="05000000000000000000" pitchFamily="2" charset="2"/>
              <a:buChar char="v"/>
            </a:pPr>
            <a:r>
              <a:rPr lang="fr-FR" b="1" dirty="0" smtClean="0">
                <a:latin typeface="Calibri Light" panose="020F0302020204030204" pitchFamily="34" charset="0"/>
              </a:rPr>
              <a:t>Comprendre les enjeux des organisations </a:t>
            </a:r>
            <a:r>
              <a:rPr lang="fr-FR" b="1" i="1" dirty="0">
                <a:latin typeface="Calibri Light" panose="020F0302020204030204" pitchFamily="34" charset="0"/>
              </a:rPr>
              <a:t>(association, entreprise, organisation publique).</a:t>
            </a:r>
          </a:p>
          <a:p>
            <a:pPr marL="342900" indent="-342900" algn="just">
              <a:buFont typeface="Wingdings" panose="05000000000000000000" pitchFamily="2" charset="2"/>
              <a:buChar char="v"/>
            </a:pPr>
            <a:r>
              <a:rPr lang="fr-FR" b="1" dirty="0" smtClean="0">
                <a:latin typeface="Calibri Light" panose="020F0302020204030204" pitchFamily="34" charset="0"/>
              </a:rPr>
              <a:t>Réaliser un diagnostic à la fois stratégique et opérationnel de l’organisation et de son environnement.</a:t>
            </a:r>
          </a:p>
          <a:p>
            <a:pPr marL="342900" indent="-342900" algn="just">
              <a:buFont typeface="Wingdings" panose="05000000000000000000" pitchFamily="2" charset="2"/>
              <a:buChar char="v"/>
            </a:pPr>
            <a:r>
              <a:rPr lang="fr-FR" b="1" dirty="0" smtClean="0">
                <a:latin typeface="Calibri Light" panose="020F0302020204030204" pitchFamily="34" charset="0"/>
              </a:rPr>
              <a:t>Prendre les décisions qui engageront le devenir de l’organisation. </a:t>
            </a:r>
          </a:p>
          <a:p>
            <a:pPr marL="342900" indent="-342900" algn="just">
              <a:buFont typeface="Wingdings" panose="05000000000000000000" pitchFamily="2" charset="2"/>
              <a:buChar char="v"/>
            </a:pPr>
            <a:r>
              <a:rPr lang="fr-FR" b="1" dirty="0" smtClean="0">
                <a:latin typeface="Calibri Light" panose="020F0302020204030204" pitchFamily="34" charset="0"/>
              </a:rPr>
              <a:t>Adapter les méthodes et outils de gestion des ressources. </a:t>
            </a:r>
            <a:endParaRPr lang="fr-FR" b="1" dirty="0">
              <a:latin typeface="Calibri Light" panose="020F0302020204030204" pitchFamily="34" charset="0"/>
            </a:endParaRPr>
          </a:p>
        </p:txBody>
      </p:sp>
    </p:spTree>
    <p:extLst>
      <p:ext uri="{BB962C8B-B14F-4D97-AF65-F5344CB8AC3E}">
        <p14:creationId xmlns="" xmlns:p14="http://schemas.microsoft.com/office/powerpoint/2010/main" val="2501924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3528" y="188640"/>
            <a:ext cx="8496944" cy="1368152"/>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OPTIONNEL  : 2</a:t>
            </a:r>
            <a:r>
              <a:rPr lang="fr-FR" b="1" baseline="30000" dirty="0" smtClean="0">
                <a:solidFill>
                  <a:srgbClr val="003366"/>
                </a:solidFill>
                <a:latin typeface="Calibri Light" pitchFamily="32" charset="0"/>
              </a:rPr>
              <a:t>nde</a:t>
            </a:r>
            <a:r>
              <a:rPr lang="fr-FR" b="1" dirty="0" smtClean="0">
                <a:solidFill>
                  <a:srgbClr val="003366"/>
                </a:solidFill>
                <a:latin typeface="Calibri Light" pitchFamily="32" charset="0"/>
              </a:rPr>
              <a:t> Rentrée Scolaire 2019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FF0000"/>
                </a:solidFill>
                <a:latin typeface="Calibri Light" pitchFamily="32" charset="0"/>
              </a:rPr>
              <a:t>MANAGEMENT ET GESTION </a:t>
            </a:r>
            <a:r>
              <a:rPr lang="fr-FR" b="1" dirty="0" smtClean="0">
                <a:solidFill>
                  <a:srgbClr val="003366"/>
                </a:solidFill>
                <a:latin typeface="Calibri Light" pitchFamily="32" charset="0"/>
              </a:rPr>
              <a:t>(1h30 / semaine)</a:t>
            </a:r>
            <a:endParaRPr lang="fr-FR" b="1" dirty="0">
              <a:solidFill>
                <a:srgbClr val="003366"/>
              </a:solidFill>
              <a:latin typeface="Calibri Light" pitchFamily="32" charset="0"/>
            </a:endParaRPr>
          </a:p>
        </p:txBody>
      </p:sp>
      <p:pic>
        <p:nvPicPr>
          <p:cNvPr id="6" name="Image 5"/>
          <p:cNvPicPr>
            <a:picLocks noChangeAspect="1"/>
          </p:cNvPicPr>
          <p:nvPr/>
        </p:nvPicPr>
        <p:blipFill>
          <a:blip r:embed="rId3" cstate="print"/>
          <a:stretch>
            <a:fillRect/>
          </a:stretch>
        </p:blipFill>
        <p:spPr>
          <a:xfrm>
            <a:off x="935421" y="2197501"/>
            <a:ext cx="7273158" cy="3607763"/>
          </a:xfrm>
          <a:prstGeom prst="rect">
            <a:avLst/>
          </a:prstGeom>
        </p:spPr>
      </p:pic>
      <p:sp>
        <p:nvSpPr>
          <p:cNvPr id="8" name="ZoneTexte 7"/>
          <p:cNvSpPr txBox="1"/>
          <p:nvPr/>
        </p:nvSpPr>
        <p:spPr>
          <a:xfrm>
            <a:off x="314695" y="1772816"/>
            <a:ext cx="8433767" cy="3847207"/>
          </a:xfrm>
          <a:prstGeom prst="rect">
            <a:avLst/>
          </a:prstGeom>
          <a:noFill/>
        </p:spPr>
        <p:txBody>
          <a:bodyPr wrap="square" rtlCol="0">
            <a:spAutoFit/>
          </a:bodyPr>
          <a:lstStyle/>
          <a:p>
            <a:r>
              <a:rPr lang="fr-FR" sz="2800" b="1" dirty="0" smtClean="0">
                <a:latin typeface="Calibri Light" panose="020F0302020204030204" pitchFamily="34" charset="0"/>
              </a:rPr>
              <a:t>Par le biais de pratiques pédagogiques favorisant la mise en activité </a:t>
            </a:r>
            <a:r>
              <a:rPr lang="fr-FR" sz="2000" b="1" i="1" dirty="0" smtClean="0">
                <a:latin typeface="Calibri Light" panose="020F0302020204030204" pitchFamily="34" charset="0"/>
              </a:rPr>
              <a:t>(étude et analyse de contextes réels, jeux sérieux, etc.) </a:t>
            </a:r>
            <a:r>
              <a:rPr lang="fr-FR" sz="2800" b="1" dirty="0" smtClean="0">
                <a:latin typeface="Calibri Light" panose="020F0302020204030204" pitchFamily="34" charset="0"/>
              </a:rPr>
              <a:t>, l’élève :</a:t>
            </a:r>
          </a:p>
          <a:p>
            <a:endParaRPr lang="fr-FR" sz="2800" b="1" dirty="0" smtClean="0">
              <a:latin typeface="Calibri Light" panose="020F0302020204030204" pitchFamily="34" charset="0"/>
            </a:endParaRPr>
          </a:p>
          <a:p>
            <a:pPr marL="457200" indent="-457200">
              <a:buFont typeface="Courier New" panose="02070309020205020404" pitchFamily="49" charset="0"/>
              <a:buChar char="o"/>
            </a:pPr>
            <a:r>
              <a:rPr lang="fr-FR" sz="2800" b="1" dirty="0" smtClean="0">
                <a:latin typeface="Calibri Light" panose="020F0302020204030204" pitchFamily="34" charset="0"/>
              </a:rPr>
              <a:t>Appréhende le fonctionnement des organisations et les enjeux de gestion. </a:t>
            </a:r>
          </a:p>
          <a:p>
            <a:pPr marL="457200" indent="-457200">
              <a:buFont typeface="Courier New" panose="02070309020205020404" pitchFamily="49" charset="0"/>
              <a:buChar char="o"/>
            </a:pPr>
            <a:r>
              <a:rPr lang="fr-FR" sz="2800" b="1" dirty="0" smtClean="0">
                <a:latin typeface="Calibri Light" panose="020F0302020204030204" pitchFamily="34" charset="0"/>
              </a:rPr>
              <a:t>Se familiarise avec les méthodes managériales  et les outils, incluant la dimension de responsabilité sociétale des entreprises (RSE). </a:t>
            </a:r>
          </a:p>
          <a:p>
            <a:endParaRPr lang="fr-FR" sz="2000" b="1" dirty="0" smtClean="0">
              <a:solidFill>
                <a:schemeClr val="accent4">
                  <a:lumMod val="75000"/>
                </a:schemeClr>
              </a:solidFill>
              <a:latin typeface="Calibri Light" panose="020F0302020204030204" pitchFamily="34" charset="0"/>
            </a:endParaRPr>
          </a:p>
        </p:txBody>
      </p:sp>
    </p:spTree>
    <p:extLst>
      <p:ext uri="{BB962C8B-B14F-4D97-AF65-F5344CB8AC3E}">
        <p14:creationId xmlns="" xmlns:p14="http://schemas.microsoft.com/office/powerpoint/2010/main" val="1735425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3528" y="260648"/>
            <a:ext cx="8496944" cy="720080"/>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u="sng" dirty="0" smtClean="0">
                <a:solidFill>
                  <a:srgbClr val="003366"/>
                </a:solidFill>
                <a:latin typeface="Calibri Light" pitchFamily="32" charset="0"/>
              </a:rPr>
              <a:t>1</a:t>
            </a:r>
            <a:r>
              <a:rPr lang="fr-FR" sz="2800" b="1" u="sng" baseline="30000" dirty="0" smtClean="0">
                <a:solidFill>
                  <a:srgbClr val="003366"/>
                </a:solidFill>
                <a:latin typeface="Calibri Light" pitchFamily="32" charset="0"/>
              </a:rPr>
              <a:t>ère</a:t>
            </a:r>
            <a:r>
              <a:rPr lang="fr-FR" sz="2800" b="1" u="sng" dirty="0" smtClean="0">
                <a:solidFill>
                  <a:srgbClr val="003366"/>
                </a:solidFill>
                <a:latin typeface="Calibri Light" pitchFamily="32" charset="0"/>
              </a:rPr>
              <a:t> Générale  </a:t>
            </a:r>
            <a:r>
              <a:rPr lang="fr-FR" sz="2800" b="1" dirty="0" smtClean="0">
                <a:solidFill>
                  <a:srgbClr val="003366"/>
                </a:solidFill>
                <a:latin typeface="Calibri Light" pitchFamily="32" charset="0"/>
              </a:rPr>
              <a:t>RS 2019</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smtClean="0">
                <a:solidFill>
                  <a:srgbClr val="003366"/>
                </a:solidFill>
                <a:latin typeface="Calibri Light" pitchFamily="32" charset="0"/>
              </a:rPr>
              <a:t>Enseignements communs</a:t>
            </a:r>
          </a:p>
        </p:txBody>
      </p:sp>
      <p:sp>
        <p:nvSpPr>
          <p:cNvPr id="8" name="ZoneTexte 7"/>
          <p:cNvSpPr txBox="1"/>
          <p:nvPr/>
        </p:nvSpPr>
        <p:spPr>
          <a:xfrm>
            <a:off x="395536" y="1052736"/>
            <a:ext cx="8433767" cy="2677656"/>
          </a:xfrm>
          <a:prstGeom prst="rect">
            <a:avLst/>
          </a:prstGeom>
          <a:noFill/>
        </p:spPr>
        <p:txBody>
          <a:bodyPr wrap="square" rtlCol="0">
            <a:spAutoFit/>
          </a:bodyPr>
          <a:lstStyle/>
          <a:p>
            <a:pPr>
              <a:buFont typeface="Arial" pitchFamily="34" charset="0"/>
              <a:buChar char="•"/>
            </a:pPr>
            <a:r>
              <a:rPr lang="fr-FR" sz="2000" b="1" dirty="0" smtClean="0">
                <a:solidFill>
                  <a:schemeClr val="accent4">
                    <a:lumMod val="75000"/>
                  </a:schemeClr>
                </a:solidFill>
                <a:latin typeface="Calibri Light" panose="020F0302020204030204" pitchFamily="34" charset="0"/>
              </a:rPr>
              <a:t>  </a:t>
            </a:r>
            <a:r>
              <a:rPr lang="fr-FR" b="1" dirty="0" smtClean="0">
                <a:latin typeface="Calibri Light" panose="020F0302020204030204" pitchFamily="34" charset="0"/>
              </a:rPr>
              <a:t>Français / 4h (Philosophie en Terminale)</a:t>
            </a:r>
          </a:p>
          <a:p>
            <a:pPr>
              <a:buFont typeface="Arial" pitchFamily="34" charset="0"/>
              <a:buChar char="•"/>
            </a:pPr>
            <a:r>
              <a:rPr lang="fr-FR" b="1" dirty="0" smtClean="0">
                <a:latin typeface="Calibri Light" panose="020F0302020204030204" pitchFamily="34" charset="0"/>
              </a:rPr>
              <a:t> Histoire-Géographie / 3h</a:t>
            </a:r>
          </a:p>
          <a:p>
            <a:pPr>
              <a:buFont typeface="Arial" pitchFamily="34" charset="0"/>
              <a:buChar char="•"/>
            </a:pPr>
            <a:r>
              <a:rPr lang="fr-FR" b="1" dirty="0" smtClean="0">
                <a:latin typeface="Calibri Light" panose="020F0302020204030204" pitchFamily="34" charset="0"/>
              </a:rPr>
              <a:t> Enseignements Moral et Civique / 0,5h</a:t>
            </a:r>
          </a:p>
          <a:p>
            <a:pPr>
              <a:buFont typeface="Arial" pitchFamily="34" charset="0"/>
              <a:buChar char="•"/>
            </a:pPr>
            <a:r>
              <a:rPr lang="fr-FR" b="1" dirty="0" smtClean="0">
                <a:latin typeface="Calibri Light" panose="020F0302020204030204" pitchFamily="34" charset="0"/>
              </a:rPr>
              <a:t> Langue Vivante A et Langue Vivante B / 4,5h (4h en Terminale)</a:t>
            </a:r>
          </a:p>
          <a:p>
            <a:pPr>
              <a:buFont typeface="Arial" pitchFamily="34" charset="0"/>
              <a:buChar char="•"/>
            </a:pPr>
            <a:r>
              <a:rPr lang="fr-FR" b="1" dirty="0" smtClean="0">
                <a:latin typeface="Calibri Light" panose="020F0302020204030204" pitchFamily="34" charset="0"/>
              </a:rPr>
              <a:t> Enseignement scientifique / 2h</a:t>
            </a:r>
          </a:p>
          <a:p>
            <a:pPr>
              <a:buFont typeface="Arial" pitchFamily="34" charset="0"/>
              <a:buChar char="•"/>
            </a:pPr>
            <a:r>
              <a:rPr lang="fr-FR" b="1" dirty="0" smtClean="0">
                <a:latin typeface="Calibri Light" panose="020F0302020204030204" pitchFamily="34" charset="0"/>
              </a:rPr>
              <a:t> Education Physique et Sportive / 2h</a:t>
            </a:r>
          </a:p>
          <a:p>
            <a:r>
              <a:rPr lang="fr-FR" b="1" i="1" dirty="0" smtClean="0">
                <a:latin typeface="Calibri Light" panose="020F0302020204030204" pitchFamily="34" charset="0"/>
              </a:rPr>
              <a:t>TOTAL hebdomadaire : 16h</a:t>
            </a:r>
          </a:p>
        </p:txBody>
      </p:sp>
      <p:sp>
        <p:nvSpPr>
          <p:cNvPr id="9" name="Text Box 1"/>
          <p:cNvSpPr txBox="1">
            <a:spLocks noChangeArrowheads="1"/>
          </p:cNvSpPr>
          <p:nvPr/>
        </p:nvSpPr>
        <p:spPr bwMode="auto">
          <a:xfrm>
            <a:off x="251520" y="3645024"/>
            <a:ext cx="8496944" cy="576064"/>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smtClean="0">
                <a:solidFill>
                  <a:srgbClr val="003366"/>
                </a:solidFill>
                <a:latin typeface="Calibri Light" pitchFamily="32" charset="0"/>
              </a:rPr>
              <a:t>3Enseignements de spécialité au LBA (2x6h en Terminale)</a:t>
            </a:r>
          </a:p>
        </p:txBody>
      </p:sp>
      <p:sp>
        <p:nvSpPr>
          <p:cNvPr id="10" name="ZoneTexte 9"/>
          <p:cNvSpPr txBox="1"/>
          <p:nvPr/>
        </p:nvSpPr>
        <p:spPr>
          <a:xfrm>
            <a:off x="251520" y="4365104"/>
            <a:ext cx="8433767" cy="2308324"/>
          </a:xfrm>
          <a:prstGeom prst="rect">
            <a:avLst/>
          </a:prstGeom>
          <a:noFill/>
        </p:spPr>
        <p:txBody>
          <a:bodyPr wrap="square" rtlCol="0">
            <a:spAutoFit/>
          </a:bodyPr>
          <a:lstStyle/>
          <a:p>
            <a:r>
              <a:rPr lang="fr-FR" sz="2000" b="1" dirty="0" smtClean="0">
                <a:latin typeface="Calibri Light" panose="020F0302020204030204" pitchFamily="34" charset="0"/>
              </a:rPr>
              <a:t> </a:t>
            </a:r>
            <a:r>
              <a:rPr lang="fr-FR" b="1" dirty="0" smtClean="0">
                <a:latin typeface="Calibri Light" panose="020F0302020204030204" pitchFamily="34" charset="0"/>
              </a:rPr>
              <a:t>Arts – Histoire Géographie, géopolitique et sciences politiques – Humanités, littérature et  philosophie – Langues, littératures et cultures étrangères – Littérature, langues et cultures de l’antiquité – Mathématiques – Numérique et Sciences Informatiques – Physique chimie – Sciences  de la Vie et de la Terre – Sciences Economiques et Sociales. </a:t>
            </a:r>
            <a:r>
              <a:rPr lang="fr-FR" b="1" i="1" dirty="0" smtClean="0">
                <a:latin typeface="Calibri Light" panose="020F0302020204030204" pitchFamily="34" charset="0"/>
              </a:rPr>
              <a:t>TOTAL hebdomadaire : 12h ( Option : 3h (LCA  ou HIDA)</a:t>
            </a:r>
          </a:p>
        </p:txBody>
      </p:sp>
    </p:spTree>
    <p:extLst>
      <p:ext uri="{BB962C8B-B14F-4D97-AF65-F5344CB8AC3E}">
        <p14:creationId xmlns="" xmlns:p14="http://schemas.microsoft.com/office/powerpoint/2010/main" val="1735425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0" y="188641"/>
            <a:ext cx="9144000" cy="1224135"/>
          </a:xfrm>
          <a:prstGeom prst="rect">
            <a:avLst/>
          </a:prstGeom>
          <a:gradFill rotWithShape="0">
            <a:gsLst>
              <a:gs pos="0">
                <a:srgbClr val="9999FF">
                  <a:alpha val="59999"/>
                </a:srgbClr>
              </a:gs>
              <a:gs pos="100000">
                <a:srgbClr val="FFFFFF"/>
              </a:gs>
            </a:gsLst>
            <a:lin ang="13500000" scaled="1"/>
          </a:gradFill>
          <a:ln w="9525" cap="flat">
            <a:noFill/>
            <a:round/>
            <a:headEnd/>
            <a:tailEnd/>
          </a:ln>
          <a:effectLst>
            <a:outerShdw algn="ctr" rotWithShape="0">
              <a:srgbClr val="DDDDDD">
                <a:alpha val="52026"/>
              </a:srgbClr>
            </a:outerShdw>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solidFill>
                  <a:srgbClr val="003366"/>
                </a:solidFill>
                <a:latin typeface="Calibri Light" pitchFamily="32" charset="0"/>
              </a:rPr>
              <a:t>ENSEIGNEMENT DE SPÉCIALITÉ : </a:t>
            </a:r>
            <a:br>
              <a:rPr lang="fr-FR" b="1" dirty="0" smtClean="0">
                <a:solidFill>
                  <a:srgbClr val="003366"/>
                </a:solidFill>
                <a:latin typeface="Calibri Light" pitchFamily="32" charset="0"/>
              </a:rPr>
            </a:br>
            <a:r>
              <a:rPr lang="fr-FR" b="1" dirty="0" smtClean="0">
                <a:solidFill>
                  <a:srgbClr val="FF0000"/>
                </a:solidFill>
                <a:latin typeface="Calibri Light" pitchFamily="32" charset="0"/>
              </a:rPr>
              <a:t>ARTS</a:t>
            </a:r>
            <a:endParaRPr lang="fr-FR" b="1" dirty="0">
              <a:solidFill>
                <a:srgbClr val="FF0000"/>
              </a:solidFill>
              <a:latin typeface="Calibri Light" pitchFamily="32" charset="0"/>
            </a:endParaRPr>
          </a:p>
        </p:txBody>
      </p:sp>
      <p:sp>
        <p:nvSpPr>
          <p:cNvPr id="4" name="Rectangle 2"/>
          <p:cNvSpPr>
            <a:spLocks noChangeArrowheads="1"/>
          </p:cNvSpPr>
          <p:nvPr/>
        </p:nvSpPr>
        <p:spPr bwMode="auto">
          <a:xfrm>
            <a:off x="899591" y="955575"/>
            <a:ext cx="9597893" cy="607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412776"/>
            <a:ext cx="7661304" cy="544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3171134"/>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179512" y="332656"/>
            <a:ext cx="8825295" cy="6212730"/>
          </a:xfrm>
          <a:prstGeom prst="rect">
            <a:avLst/>
          </a:prstGeom>
        </p:spPr>
      </p:pic>
    </p:spTree>
    <p:extLst>
      <p:ext uri="{BB962C8B-B14F-4D97-AF65-F5344CB8AC3E}">
        <p14:creationId xmlns="" xmlns:p14="http://schemas.microsoft.com/office/powerpoint/2010/main" val="1067025704"/>
      </p:ext>
    </p:extLst>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TotalTime>
  <Words>2302</Words>
  <Application>Microsoft Office PowerPoint</Application>
  <PresentationFormat>Affichage à l'écran (4:3)</PresentationFormat>
  <Paragraphs>361</Paragraphs>
  <Slides>43</Slides>
  <Notes>22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  Présentation des Enseignements de Spécialité en 1ère Générale  Aux parents de Seconde Jeudi 24 janvier 2019 :  « Une réforme pour personnaliser le parcours scolaire du lycéen », dans une certaine mesure.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LLCE ANGLAIS EN DETAIL</vt:lpstr>
      <vt:lpstr>LLCE ESPAGNOL EN DETAIL</vt:lpstr>
      <vt:lpstr>LLCE ESPAGNOL EN DETAIL</vt:lpstr>
      <vt:lpstr>LLCE ALLEMAND EN DETAIL</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 Objectifs</vt:lpstr>
      <vt:lpstr>Diapositive 39</vt:lpstr>
      <vt:lpstr>Diapositive 40</vt:lpstr>
      <vt:lpstr>Des sites d’orientation à consulter (cf ONISEP)</vt:lpstr>
      <vt:lpstr>Votre choix des trois Enseignements de Spécialité en 1ère Générale </vt:lpstr>
      <vt:lpstr>Votre choix des trois Enseignements de Spécialité en 1ère  Générale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NOUVEAU LYCEE</dc:title>
  <dc:creator>véroetluis</dc:creator>
  <cp:lastModifiedBy>p</cp:lastModifiedBy>
  <cp:revision>437</cp:revision>
  <cp:lastPrinted>2018-12-20T15:13:57Z</cp:lastPrinted>
  <dcterms:created xsi:type="dcterms:W3CDTF">2010-03-07T10:49:18Z</dcterms:created>
  <dcterms:modified xsi:type="dcterms:W3CDTF">2019-01-25T08:19:27Z</dcterms:modified>
</cp:coreProperties>
</file>